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1" r:id="rId4"/>
    <p:sldId id="258" r:id="rId5"/>
    <p:sldId id="275" r:id="rId6"/>
    <p:sldId id="276" r:id="rId7"/>
    <p:sldId id="259" r:id="rId8"/>
    <p:sldId id="292" r:id="rId9"/>
    <p:sldId id="293" r:id="rId10"/>
    <p:sldId id="268" r:id="rId11"/>
    <p:sldId id="265" r:id="rId12"/>
    <p:sldId id="266" r:id="rId13"/>
    <p:sldId id="270" r:id="rId14"/>
    <p:sldId id="267" r:id="rId15"/>
    <p:sldId id="269" r:id="rId16"/>
    <p:sldId id="271" r:id="rId17"/>
    <p:sldId id="281" r:id="rId18"/>
    <p:sldId id="283" r:id="rId19"/>
    <p:sldId id="284" r:id="rId20"/>
    <p:sldId id="290" r:id="rId21"/>
    <p:sldId id="287" r:id="rId22"/>
    <p:sldId id="289" r:id="rId23"/>
    <p:sldId id="274" r:id="rId24"/>
    <p:sldId id="286" r:id="rId25"/>
    <p:sldId id="280" r:id="rId26"/>
    <p:sldId id="27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660"/>
  </p:normalViewPr>
  <p:slideViewPr>
    <p:cSldViewPr snapToGrid="0">
      <p:cViewPr varScale="1">
        <p:scale>
          <a:sx n="87" d="100"/>
          <a:sy n="87" d="100"/>
        </p:scale>
        <p:origin x="456" y="82"/>
      </p:cViewPr>
      <p:guideLst/>
    </p:cSldViewPr>
  </p:slideViewPr>
  <p:notesTextViewPr>
    <p:cViewPr>
      <p:scale>
        <a:sx n="1" d="1"/>
        <a:sy n="1" d="1"/>
      </p:scale>
      <p:origin x="0" y="0"/>
    </p:cViewPr>
  </p:notesTextViewPr>
  <p:sorterViewPr>
    <p:cViewPr>
      <p:scale>
        <a:sx n="100" d="100"/>
        <a:sy n="100" d="100"/>
      </p:scale>
      <p:origin x="0" y="-27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Crop Loss </a:t>
            </a:r>
          </a:p>
        </c:rich>
      </c:tx>
      <c:layout>
        <c:manualLayout>
          <c:xMode val="edge"/>
          <c:yMode val="edge"/>
          <c:x val="0.67623734353242526"/>
          <c:y val="0.86991478271219824"/>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Loss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BA08-4AA6-B811-58CC54F5B59F}"/>
              </c:ext>
            </c:extLst>
          </c:dPt>
          <c:dPt>
            <c:idx val="1"/>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BA08-4AA6-B811-58CC54F5B59F}"/>
              </c:ext>
            </c:extLst>
          </c:dPt>
          <c:dPt>
            <c:idx val="2"/>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BA08-4AA6-B811-58CC54F5B59F}"/>
              </c:ext>
            </c:extLst>
          </c:dPt>
          <c:dPt>
            <c:idx val="3"/>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6-BA08-4AA6-B811-58CC54F5B59F}"/>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BA08-4AA6-B811-58CC54F5B59F}"/>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BA08-4AA6-B811-58CC54F5B59F}"/>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BA08-4AA6-B811-58CC54F5B59F}"/>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BA08-4AA6-B811-58CC54F5B59F}"/>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Rodents</c:v>
                </c:pt>
                <c:pt idx="1">
                  <c:v>Weed</c:v>
                </c:pt>
                <c:pt idx="2">
                  <c:v>Pests</c:v>
                </c:pt>
                <c:pt idx="3">
                  <c:v>Disease</c:v>
                </c:pt>
              </c:strCache>
            </c:strRef>
          </c:cat>
          <c:val>
            <c:numRef>
              <c:f>Sheet1!$B$2:$B$5</c:f>
              <c:numCache>
                <c:formatCode>0%</c:formatCode>
                <c:ptCount val="4"/>
                <c:pt idx="0">
                  <c:v>0.15</c:v>
                </c:pt>
                <c:pt idx="1">
                  <c:v>0.27</c:v>
                </c:pt>
                <c:pt idx="2">
                  <c:v>0.28000000000000003</c:v>
                </c:pt>
                <c:pt idx="3">
                  <c:v>0.3</c:v>
                </c:pt>
              </c:numCache>
            </c:numRef>
          </c:val>
          <c:extLst>
            <c:ext xmlns:c16="http://schemas.microsoft.com/office/drawing/2014/chart" uri="{C3380CC4-5D6E-409C-BE32-E72D297353CC}">
              <c16:uniqueId val="{00000000-BA08-4AA6-B811-58CC54F5B59F}"/>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Loss (in $ million)</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4"/>
                <c:pt idx="0">
                  <c:v>Maize</c:v>
                </c:pt>
                <c:pt idx="1">
                  <c:v>Cheakpea</c:v>
                </c:pt>
                <c:pt idx="2">
                  <c:v>Wheat</c:v>
                </c:pt>
                <c:pt idx="3">
                  <c:v>Rice</c:v>
                </c:pt>
              </c:strCache>
            </c:strRef>
          </c:cat>
          <c:val>
            <c:numRef>
              <c:f>Sheet1!$B$2:$B$6</c:f>
              <c:numCache>
                <c:formatCode>#,##0</c:formatCode>
                <c:ptCount val="5"/>
                <c:pt idx="0">
                  <c:v>1000</c:v>
                </c:pt>
                <c:pt idx="1">
                  <c:v>1559</c:v>
                </c:pt>
                <c:pt idx="2">
                  <c:v>3376</c:v>
                </c:pt>
                <c:pt idx="3">
                  <c:v>4420</c:v>
                </c:pt>
              </c:numCache>
            </c:numRef>
          </c:val>
          <c:extLst>
            <c:ext xmlns:c16="http://schemas.microsoft.com/office/drawing/2014/chart" uri="{C3380CC4-5D6E-409C-BE32-E72D297353CC}">
              <c16:uniqueId val="{00000000-FBE1-4672-AF17-804FBD11F6C2}"/>
            </c:ext>
          </c:extLst>
        </c:ser>
        <c:dLbls>
          <c:showLegendKey val="0"/>
          <c:showVal val="1"/>
          <c:showCatName val="0"/>
          <c:showSerName val="0"/>
          <c:showPercent val="0"/>
          <c:showBubbleSize val="0"/>
        </c:dLbls>
        <c:gapWidth val="79"/>
        <c:shape val="box"/>
        <c:axId val="2051456368"/>
        <c:axId val="2051467184"/>
        <c:axId val="0"/>
      </c:bar3DChart>
      <c:catAx>
        <c:axId val="2051456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51467184"/>
        <c:crosses val="autoZero"/>
        <c:auto val="1"/>
        <c:lblAlgn val="ctr"/>
        <c:lblOffset val="100"/>
        <c:noMultiLvlLbl val="0"/>
      </c:catAx>
      <c:valAx>
        <c:axId val="2051467184"/>
        <c:scaling>
          <c:orientation val="minMax"/>
        </c:scaling>
        <c:delete val="1"/>
        <c:axPos val="b"/>
        <c:numFmt formatCode="#,##0" sourceLinked="1"/>
        <c:majorTickMark val="none"/>
        <c:minorTickMark val="none"/>
        <c:tickLblPos val="nextTo"/>
        <c:crossAx val="20514563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55E65C8-0D23-42D3-B5B2-ECEB29281867}" type="datetimeFigureOut">
              <a:rPr lang="en-IN" smtClean="0"/>
              <a:t>13-08-2021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363793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5E65C8-0D23-42D3-B5B2-ECEB29281867}" type="datetimeFigureOut">
              <a:rPr lang="en-IN" smtClean="0"/>
              <a:t>13-08-2021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339490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5E65C8-0D23-42D3-B5B2-ECEB29281867}" type="datetimeFigureOut">
              <a:rPr lang="en-IN" smtClean="0"/>
              <a:t>13-08-2021</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135592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55E65C8-0D23-42D3-B5B2-ECEB29281867}" type="datetimeFigureOut">
              <a:rPr lang="en-IN" smtClean="0"/>
              <a:t>13-08-2021</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1196680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E65C8-0D23-42D3-B5B2-ECEB29281867}" type="datetimeFigureOut">
              <a:rPr lang="en-IN" smtClean="0"/>
              <a:t>13-08-2021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1393481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55E65C8-0D23-42D3-B5B2-ECEB29281867}" type="datetimeFigureOut">
              <a:rPr lang="en-IN" smtClean="0"/>
              <a:t>13-08-2021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3437505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55E65C8-0D23-42D3-B5B2-ECEB29281867}" type="datetimeFigureOut">
              <a:rPr lang="en-IN" smtClean="0"/>
              <a:t>13-08-2021</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1209463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55E65C8-0D23-42D3-B5B2-ECEB29281867}" type="datetimeFigureOut">
              <a:rPr lang="en-IN" smtClean="0"/>
              <a:t>13-08-2021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1699338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55E65C8-0D23-42D3-B5B2-ECEB29281867}" type="datetimeFigureOut">
              <a:rPr lang="en-IN" smtClean="0"/>
              <a:t>13-08-2021</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356436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5E65C8-0D23-42D3-B5B2-ECEB29281867}" type="datetimeFigureOut">
              <a:rPr lang="en-IN" smtClean="0"/>
              <a:t>13-08-2021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1086234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5E65C8-0D23-42D3-B5B2-ECEB29281867}" type="datetimeFigureOut">
              <a:rPr lang="en-IN" smtClean="0"/>
              <a:t>13-08-2021</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309434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5E65C8-0D23-42D3-B5B2-ECEB29281867}" type="datetimeFigureOut">
              <a:rPr lang="en-IN" smtClean="0"/>
              <a:t>13-08-2021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3306213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5E65C8-0D23-42D3-B5B2-ECEB29281867}" type="datetimeFigureOut">
              <a:rPr lang="en-IN" smtClean="0"/>
              <a:t>13-08-2021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236994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5E65C8-0D23-42D3-B5B2-ECEB29281867}" type="datetimeFigureOut">
              <a:rPr lang="en-IN" smtClean="0"/>
              <a:t>13-08-2021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49278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5E65C8-0D23-42D3-B5B2-ECEB29281867}" type="datetimeFigureOut">
              <a:rPr lang="en-IN" smtClean="0"/>
              <a:t>13-08-2021</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985963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5E65C8-0D23-42D3-B5B2-ECEB29281867}" type="datetimeFigureOut">
              <a:rPr lang="en-IN" smtClean="0"/>
              <a:t>13-08-2021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495566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5E65C8-0D23-42D3-B5B2-ECEB29281867}" type="datetimeFigureOut">
              <a:rPr lang="en-IN" smtClean="0"/>
              <a:t>13-08-2021</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596C528-A842-43F2-928B-BF8F17747FB5}" type="slidenum">
              <a:rPr lang="en-IN" smtClean="0"/>
              <a:t>‹#›</a:t>
            </a:fld>
            <a:endParaRPr lang="en-IN"/>
          </a:p>
        </p:txBody>
      </p:sp>
    </p:spTree>
    <p:extLst>
      <p:ext uri="{BB962C8B-B14F-4D97-AF65-F5344CB8AC3E}">
        <p14:creationId xmlns:p14="http://schemas.microsoft.com/office/powerpoint/2010/main" val="273643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55E65C8-0D23-42D3-B5B2-ECEB29281867}" type="datetimeFigureOut">
              <a:rPr lang="en-IN" smtClean="0"/>
              <a:t>13-08-2021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596C528-A842-43F2-928B-BF8F17747FB5}" type="slidenum">
              <a:rPr lang="en-IN" smtClean="0"/>
              <a:t>‹#›</a:t>
            </a:fld>
            <a:endParaRPr lang="en-IN"/>
          </a:p>
        </p:txBody>
      </p:sp>
    </p:spTree>
    <p:extLst>
      <p:ext uri="{BB962C8B-B14F-4D97-AF65-F5344CB8AC3E}">
        <p14:creationId xmlns:p14="http://schemas.microsoft.com/office/powerpoint/2010/main" val="280959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hyperlink" Target="http://www.agrikanti.in/"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657760-A6F6-4326-A256-1AA623A9C446}"/>
              </a:ext>
            </a:extLst>
          </p:cNvPr>
          <p:cNvSpPr>
            <a:spLocks noGrp="1"/>
          </p:cNvSpPr>
          <p:nvPr>
            <p:ph type="ctrTitle"/>
          </p:nvPr>
        </p:nvSpPr>
        <p:spPr>
          <a:xfrm>
            <a:off x="780207" y="1375543"/>
            <a:ext cx="10631586" cy="2677648"/>
          </a:xfrm>
        </p:spPr>
        <p:txBody>
          <a:bodyPr/>
          <a:lstStyle/>
          <a:p>
            <a:r>
              <a:rPr lang="en-IN" sz="4800" dirty="0"/>
              <a:t>Automated crop Pests and Disease Detection using Deep Learning Techniques</a:t>
            </a:r>
            <a:br>
              <a:rPr lang="en-IN" dirty="0"/>
            </a:br>
            <a:endParaRPr lang="en-IN" dirty="0"/>
          </a:p>
        </p:txBody>
      </p:sp>
      <p:sp>
        <p:nvSpPr>
          <p:cNvPr id="5" name="Subtitle 2">
            <a:extLst>
              <a:ext uri="{FF2B5EF4-FFF2-40B4-BE49-F238E27FC236}">
                <a16:creationId xmlns:a16="http://schemas.microsoft.com/office/drawing/2014/main" id="{D1E5DE06-7351-4093-814E-ECAA9C6FABD1}"/>
              </a:ext>
            </a:extLst>
          </p:cNvPr>
          <p:cNvSpPr>
            <a:spLocks noGrp="1"/>
          </p:cNvSpPr>
          <p:nvPr>
            <p:ph type="subTitle" idx="1"/>
          </p:nvPr>
        </p:nvSpPr>
        <p:spPr>
          <a:xfrm>
            <a:off x="1018222" y="3429000"/>
            <a:ext cx="3958224" cy="2503637"/>
          </a:xfrm>
        </p:spPr>
        <p:txBody>
          <a:bodyPr>
            <a:noAutofit/>
          </a:bodyPr>
          <a:lstStyle/>
          <a:p>
            <a:r>
              <a:rPr lang="en-IN" b="1" dirty="0"/>
              <a:t>By-</a:t>
            </a:r>
          </a:p>
          <a:p>
            <a:r>
              <a:rPr lang="en-IN" b="1" dirty="0"/>
              <a:t>Jinendra Gambhir   </a:t>
            </a:r>
            <a:r>
              <a:rPr lang="en-IN" sz="1400" b="1" i="1" dirty="0"/>
              <a:t>(2018080835)</a:t>
            </a:r>
          </a:p>
          <a:p>
            <a:r>
              <a:rPr lang="en-IN" b="1" dirty="0"/>
              <a:t>Naveen Patel             </a:t>
            </a:r>
            <a:r>
              <a:rPr lang="en-IN" sz="1400" b="1" i="1" dirty="0"/>
              <a:t>(2018080837)</a:t>
            </a:r>
          </a:p>
          <a:p>
            <a:r>
              <a:rPr lang="en-IN" b="1" dirty="0"/>
              <a:t>Prathamesh Takale </a:t>
            </a:r>
            <a:r>
              <a:rPr lang="en-IN" sz="1400" b="1" i="1" dirty="0"/>
              <a:t>(2017068033)</a:t>
            </a:r>
          </a:p>
          <a:p>
            <a:r>
              <a:rPr lang="en-IN" b="1" dirty="0"/>
              <a:t>Shrinivas Patil          </a:t>
            </a:r>
            <a:r>
              <a:rPr lang="en-IN" sz="1400" b="1" i="1" dirty="0"/>
              <a:t>(2017068677)</a:t>
            </a:r>
          </a:p>
          <a:p>
            <a:r>
              <a:rPr lang="en-IN" b="1" dirty="0"/>
              <a:t>  </a:t>
            </a:r>
          </a:p>
          <a:p>
            <a:br>
              <a:rPr lang="en-IN" b="1" dirty="0"/>
            </a:br>
            <a:endParaRPr lang="en-IN" b="1" dirty="0"/>
          </a:p>
          <a:p>
            <a:endParaRPr lang="en-IN" b="1" dirty="0"/>
          </a:p>
        </p:txBody>
      </p:sp>
      <p:sp>
        <p:nvSpPr>
          <p:cNvPr id="6" name="TextBox 5">
            <a:extLst>
              <a:ext uri="{FF2B5EF4-FFF2-40B4-BE49-F238E27FC236}">
                <a16:creationId xmlns:a16="http://schemas.microsoft.com/office/drawing/2014/main" id="{52C68AD2-CAE8-40D7-8878-C5468459F85A}"/>
              </a:ext>
            </a:extLst>
          </p:cNvPr>
          <p:cNvSpPr txBox="1"/>
          <p:nvPr/>
        </p:nvSpPr>
        <p:spPr>
          <a:xfrm>
            <a:off x="6277708" y="3451132"/>
            <a:ext cx="4125430" cy="2031325"/>
          </a:xfrm>
          <a:prstGeom prst="rect">
            <a:avLst/>
          </a:prstGeom>
          <a:noFill/>
        </p:spPr>
        <p:txBody>
          <a:bodyPr wrap="square" rtlCol="0">
            <a:spAutoFit/>
          </a:bodyPr>
          <a:lstStyle/>
          <a:p>
            <a:r>
              <a:rPr lang="en-IN" b="1" dirty="0">
                <a:solidFill>
                  <a:schemeClr val="accent1">
                    <a:lumMod val="60000"/>
                    <a:lumOff val="40000"/>
                  </a:schemeClr>
                </a:solidFill>
              </a:rPr>
              <a:t>Guidance of-</a:t>
            </a:r>
          </a:p>
          <a:p>
            <a:endParaRPr lang="en-IN" b="1" dirty="0">
              <a:solidFill>
                <a:schemeClr val="accent1">
                  <a:lumMod val="60000"/>
                  <a:lumOff val="40000"/>
                </a:schemeClr>
              </a:solidFill>
            </a:endParaRPr>
          </a:p>
          <a:p>
            <a:r>
              <a:rPr lang="en-IN" b="1" dirty="0">
                <a:solidFill>
                  <a:schemeClr val="accent1">
                    <a:lumMod val="60000"/>
                    <a:lumOff val="40000"/>
                  </a:schemeClr>
                </a:solidFill>
              </a:rPr>
              <a:t>Dr. A.M.Chougule</a:t>
            </a:r>
          </a:p>
          <a:p>
            <a:endParaRPr lang="en-IN" b="1" dirty="0">
              <a:solidFill>
                <a:schemeClr val="accent1">
                  <a:lumMod val="60000"/>
                  <a:lumOff val="40000"/>
                </a:schemeClr>
              </a:solidFill>
            </a:endParaRPr>
          </a:p>
          <a:p>
            <a:r>
              <a:rPr lang="en-IN" b="1" i="1" dirty="0">
                <a:solidFill>
                  <a:schemeClr val="accent1">
                    <a:lumMod val="60000"/>
                    <a:lumOff val="40000"/>
                  </a:schemeClr>
                </a:solidFill>
              </a:rPr>
              <a:t>(</a:t>
            </a:r>
            <a:r>
              <a:rPr lang="en-IN" b="1" i="1">
                <a:solidFill>
                  <a:schemeClr val="accent1">
                    <a:lumMod val="60000"/>
                    <a:lumOff val="40000"/>
                  </a:schemeClr>
                </a:solidFill>
              </a:rPr>
              <a:t>Associate Professor)</a:t>
            </a:r>
            <a:endParaRPr lang="en-IN" b="1" i="1" dirty="0">
              <a:solidFill>
                <a:schemeClr val="accent1">
                  <a:lumMod val="60000"/>
                  <a:lumOff val="40000"/>
                </a:schemeClr>
              </a:solidFill>
            </a:endParaRPr>
          </a:p>
          <a:p>
            <a:endParaRPr lang="en-IN" b="1" dirty="0">
              <a:solidFill>
                <a:schemeClr val="accent1">
                  <a:lumMod val="60000"/>
                  <a:lumOff val="40000"/>
                </a:schemeClr>
              </a:solidFill>
            </a:endParaRPr>
          </a:p>
          <a:p>
            <a:endParaRPr lang="en-IN" b="1" dirty="0">
              <a:solidFill>
                <a:schemeClr val="accent1">
                  <a:lumMod val="60000"/>
                  <a:lumOff val="40000"/>
                </a:schemeClr>
              </a:solidFill>
            </a:endParaRPr>
          </a:p>
        </p:txBody>
      </p:sp>
    </p:spTree>
    <p:extLst>
      <p:ext uri="{BB962C8B-B14F-4D97-AF65-F5344CB8AC3E}">
        <p14:creationId xmlns:p14="http://schemas.microsoft.com/office/powerpoint/2010/main" val="762957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2D33-9A70-43B9-BDA1-FE99BA1AE042}"/>
              </a:ext>
            </a:extLst>
          </p:cNvPr>
          <p:cNvSpPr>
            <a:spLocks noGrp="1"/>
          </p:cNvSpPr>
          <p:nvPr>
            <p:ph type="title"/>
          </p:nvPr>
        </p:nvSpPr>
        <p:spPr>
          <a:xfrm>
            <a:off x="1092553" y="1925569"/>
            <a:ext cx="8825660" cy="1822514"/>
          </a:xfrm>
        </p:spPr>
        <p:txBody>
          <a:bodyPr/>
          <a:lstStyle/>
          <a:p>
            <a:r>
              <a:rPr lang="en-US" dirty="0">
                <a:solidFill>
                  <a:srgbClr val="FF0000"/>
                </a:solidFill>
              </a:rPr>
              <a:t>Agrikanti</a:t>
            </a:r>
            <a:r>
              <a:rPr lang="en-US" dirty="0"/>
              <a:t> Application</a:t>
            </a:r>
            <a:br>
              <a:rPr lang="en-US" dirty="0"/>
            </a:br>
            <a:endParaRPr lang="en-IN" dirty="0"/>
          </a:p>
        </p:txBody>
      </p:sp>
    </p:spTree>
    <p:extLst>
      <p:ext uri="{BB962C8B-B14F-4D97-AF65-F5344CB8AC3E}">
        <p14:creationId xmlns:p14="http://schemas.microsoft.com/office/powerpoint/2010/main" val="152497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8F54BD0-95B3-4108-AF59-AD0177988D7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957688" y="1223205"/>
            <a:ext cx="2358289" cy="4544732"/>
          </a:xfrm>
          <a:prstGeom prst="rect">
            <a:avLst/>
          </a:prstGeom>
          <a:ln w="38100" cap="sq">
            <a:solidFill>
              <a:srgbClr val="000000"/>
            </a:solidFill>
            <a:prstDash val="solid"/>
            <a:miter lim="800000"/>
          </a:ln>
          <a:effectLst/>
        </p:spPr>
      </p:pic>
      <p:cxnSp>
        <p:nvCxnSpPr>
          <p:cNvPr id="12" name="Straight Arrow Connector 11">
            <a:extLst>
              <a:ext uri="{FF2B5EF4-FFF2-40B4-BE49-F238E27FC236}">
                <a16:creationId xmlns:a16="http://schemas.microsoft.com/office/drawing/2014/main" id="{D75E6863-C31C-4AB9-8E62-26F43F9E68B7}"/>
              </a:ext>
            </a:extLst>
          </p:cNvPr>
          <p:cNvCxnSpPr>
            <a:cxnSpLocks/>
          </p:cNvCxnSpPr>
          <p:nvPr/>
        </p:nvCxnSpPr>
        <p:spPr>
          <a:xfrm>
            <a:off x="7417186" y="3249061"/>
            <a:ext cx="60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D155F70-1B67-4884-832C-2559550361C8}"/>
              </a:ext>
            </a:extLst>
          </p:cNvPr>
          <p:cNvCxnSpPr>
            <a:cxnSpLocks/>
          </p:cNvCxnSpPr>
          <p:nvPr/>
        </p:nvCxnSpPr>
        <p:spPr>
          <a:xfrm flipH="1">
            <a:off x="10080174" y="4537310"/>
            <a:ext cx="5118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9E897DB-987A-48B8-A7B8-09993F71BFC4}"/>
              </a:ext>
            </a:extLst>
          </p:cNvPr>
          <p:cNvSpPr txBox="1"/>
          <p:nvPr/>
        </p:nvSpPr>
        <p:spPr>
          <a:xfrm>
            <a:off x="6224232" y="4306477"/>
            <a:ext cx="1296140" cy="276999"/>
          </a:xfrm>
          <a:prstGeom prst="rect">
            <a:avLst/>
          </a:prstGeom>
          <a:noFill/>
        </p:spPr>
        <p:txBody>
          <a:bodyPr wrap="square" rtlCol="0">
            <a:spAutoFit/>
          </a:bodyPr>
          <a:lstStyle/>
          <a:p>
            <a:pPr algn="r"/>
            <a:r>
              <a:rPr lang="en-IN" sz="1200" dirty="0"/>
              <a:t>Realtime-stats</a:t>
            </a:r>
          </a:p>
        </p:txBody>
      </p:sp>
      <p:sp>
        <p:nvSpPr>
          <p:cNvPr id="30" name="TextBox 29">
            <a:extLst>
              <a:ext uri="{FF2B5EF4-FFF2-40B4-BE49-F238E27FC236}">
                <a16:creationId xmlns:a16="http://schemas.microsoft.com/office/drawing/2014/main" id="{C94DBA4D-30FF-43D1-A2AD-69CB7D435327}"/>
              </a:ext>
            </a:extLst>
          </p:cNvPr>
          <p:cNvSpPr txBox="1"/>
          <p:nvPr/>
        </p:nvSpPr>
        <p:spPr>
          <a:xfrm>
            <a:off x="6137931" y="3015352"/>
            <a:ext cx="1296140" cy="461665"/>
          </a:xfrm>
          <a:prstGeom prst="rect">
            <a:avLst/>
          </a:prstGeom>
          <a:noFill/>
        </p:spPr>
        <p:txBody>
          <a:bodyPr wrap="square" rtlCol="0">
            <a:spAutoFit/>
          </a:bodyPr>
          <a:lstStyle/>
          <a:p>
            <a:pPr algn="r"/>
            <a:r>
              <a:rPr lang="en-IN" sz="1200" dirty="0"/>
              <a:t>Choose crop type</a:t>
            </a:r>
          </a:p>
        </p:txBody>
      </p:sp>
      <p:sp>
        <p:nvSpPr>
          <p:cNvPr id="35" name="TextBox 34">
            <a:extLst>
              <a:ext uri="{FF2B5EF4-FFF2-40B4-BE49-F238E27FC236}">
                <a16:creationId xmlns:a16="http://schemas.microsoft.com/office/drawing/2014/main" id="{A76B5B07-7B94-4D97-94F7-800EFACEC09C}"/>
              </a:ext>
            </a:extLst>
          </p:cNvPr>
          <p:cNvSpPr txBox="1"/>
          <p:nvPr/>
        </p:nvSpPr>
        <p:spPr>
          <a:xfrm>
            <a:off x="10592001" y="4306477"/>
            <a:ext cx="1260990" cy="461665"/>
          </a:xfrm>
          <a:prstGeom prst="rect">
            <a:avLst/>
          </a:prstGeom>
          <a:noFill/>
        </p:spPr>
        <p:txBody>
          <a:bodyPr wrap="square" rtlCol="0">
            <a:spAutoFit/>
          </a:bodyPr>
          <a:lstStyle/>
          <a:p>
            <a:r>
              <a:rPr lang="en-IN" sz="1200" dirty="0"/>
              <a:t>Upload image from gallery</a:t>
            </a:r>
          </a:p>
        </p:txBody>
      </p:sp>
      <p:sp>
        <p:nvSpPr>
          <p:cNvPr id="36" name="TextBox 35">
            <a:extLst>
              <a:ext uri="{FF2B5EF4-FFF2-40B4-BE49-F238E27FC236}">
                <a16:creationId xmlns:a16="http://schemas.microsoft.com/office/drawing/2014/main" id="{ADB8E1A2-458F-476E-BA13-3BA0366E86BE}"/>
              </a:ext>
            </a:extLst>
          </p:cNvPr>
          <p:cNvSpPr txBox="1"/>
          <p:nvPr/>
        </p:nvSpPr>
        <p:spPr>
          <a:xfrm>
            <a:off x="713686" y="6063800"/>
            <a:ext cx="1890944" cy="276999"/>
          </a:xfrm>
          <a:prstGeom prst="rect">
            <a:avLst/>
          </a:prstGeom>
          <a:noFill/>
        </p:spPr>
        <p:txBody>
          <a:bodyPr wrap="square" rtlCol="0">
            <a:spAutoFit/>
          </a:bodyPr>
          <a:lstStyle/>
          <a:p>
            <a:pPr algn="ctr"/>
            <a:r>
              <a:rPr lang="en-IN" sz="1200" i="1" dirty="0"/>
              <a:t>img1: Agrikanti App</a:t>
            </a:r>
          </a:p>
        </p:txBody>
      </p:sp>
      <p:sp>
        <p:nvSpPr>
          <p:cNvPr id="37" name="TextBox 36">
            <a:extLst>
              <a:ext uri="{FF2B5EF4-FFF2-40B4-BE49-F238E27FC236}">
                <a16:creationId xmlns:a16="http://schemas.microsoft.com/office/drawing/2014/main" id="{39EF325F-7536-4945-9010-AB17D8D1F7EE}"/>
              </a:ext>
            </a:extLst>
          </p:cNvPr>
          <p:cNvSpPr txBox="1"/>
          <p:nvPr/>
        </p:nvSpPr>
        <p:spPr>
          <a:xfrm>
            <a:off x="8250608" y="6109966"/>
            <a:ext cx="1772447" cy="461665"/>
          </a:xfrm>
          <a:prstGeom prst="rect">
            <a:avLst/>
          </a:prstGeom>
          <a:noFill/>
        </p:spPr>
        <p:txBody>
          <a:bodyPr wrap="square" rtlCol="0">
            <a:spAutoFit/>
          </a:bodyPr>
          <a:lstStyle/>
          <a:p>
            <a:pPr algn="ctr"/>
            <a:r>
              <a:rPr lang="en-IN" sz="1200" i="1" dirty="0"/>
              <a:t>img3: Main Features</a:t>
            </a:r>
          </a:p>
          <a:p>
            <a:pPr algn="ctr"/>
            <a:r>
              <a:rPr lang="en-IN" sz="1200" i="1" dirty="0"/>
              <a:t>of App</a:t>
            </a:r>
          </a:p>
        </p:txBody>
      </p:sp>
      <p:pic>
        <p:nvPicPr>
          <p:cNvPr id="10" name="Picture 9">
            <a:extLst>
              <a:ext uri="{FF2B5EF4-FFF2-40B4-BE49-F238E27FC236}">
                <a16:creationId xmlns:a16="http://schemas.microsoft.com/office/drawing/2014/main" id="{6F5692C3-4BC3-4611-9FAC-51B7E599C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950" y="1223205"/>
            <a:ext cx="2252409" cy="4607496"/>
          </a:xfrm>
          <a:prstGeom prst="rect">
            <a:avLst/>
          </a:prstGeom>
          <a:ln w="38100" cap="sq">
            <a:solidFill>
              <a:srgbClr val="000000"/>
            </a:solidFill>
            <a:prstDash val="solid"/>
            <a:miter lim="800000"/>
          </a:ln>
          <a:effectLst/>
        </p:spPr>
      </p:pic>
      <p:sp>
        <p:nvSpPr>
          <p:cNvPr id="22" name="TextBox 21">
            <a:extLst>
              <a:ext uri="{FF2B5EF4-FFF2-40B4-BE49-F238E27FC236}">
                <a16:creationId xmlns:a16="http://schemas.microsoft.com/office/drawing/2014/main" id="{A7B1835E-9306-4DB8-8DCB-4D58248BA2E8}"/>
              </a:ext>
            </a:extLst>
          </p:cNvPr>
          <p:cNvSpPr txBox="1"/>
          <p:nvPr/>
        </p:nvSpPr>
        <p:spPr>
          <a:xfrm>
            <a:off x="4060682" y="6109966"/>
            <a:ext cx="1890944" cy="461665"/>
          </a:xfrm>
          <a:prstGeom prst="rect">
            <a:avLst/>
          </a:prstGeom>
          <a:noFill/>
        </p:spPr>
        <p:txBody>
          <a:bodyPr wrap="square" rtlCol="0">
            <a:spAutoFit/>
          </a:bodyPr>
          <a:lstStyle/>
          <a:p>
            <a:pPr algn="ctr"/>
            <a:r>
              <a:rPr lang="en-IN" sz="1200" i="1" dirty="0"/>
              <a:t>img2: Authentication Feature</a:t>
            </a:r>
          </a:p>
        </p:txBody>
      </p:sp>
      <p:cxnSp>
        <p:nvCxnSpPr>
          <p:cNvPr id="19" name="Straight Arrow Connector 18">
            <a:extLst>
              <a:ext uri="{FF2B5EF4-FFF2-40B4-BE49-F238E27FC236}">
                <a16:creationId xmlns:a16="http://schemas.microsoft.com/office/drawing/2014/main" id="{D95ECF45-F11F-4073-BD56-65D16C42D6B1}"/>
              </a:ext>
            </a:extLst>
          </p:cNvPr>
          <p:cNvCxnSpPr>
            <a:cxnSpLocks/>
          </p:cNvCxnSpPr>
          <p:nvPr/>
        </p:nvCxnSpPr>
        <p:spPr>
          <a:xfrm flipH="1">
            <a:off x="10080174" y="4008576"/>
            <a:ext cx="5118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7C305B1-B31E-41BC-BEB2-7840EBC65884}"/>
              </a:ext>
            </a:extLst>
          </p:cNvPr>
          <p:cNvSpPr txBox="1"/>
          <p:nvPr/>
        </p:nvSpPr>
        <p:spPr>
          <a:xfrm>
            <a:off x="10594457" y="3777743"/>
            <a:ext cx="1260990" cy="461665"/>
          </a:xfrm>
          <a:prstGeom prst="rect">
            <a:avLst/>
          </a:prstGeom>
          <a:noFill/>
        </p:spPr>
        <p:txBody>
          <a:bodyPr wrap="square" rtlCol="0">
            <a:spAutoFit/>
          </a:bodyPr>
          <a:lstStyle/>
          <a:p>
            <a:r>
              <a:rPr lang="en-IN" sz="1200" dirty="0"/>
              <a:t>Upload image from camera</a:t>
            </a:r>
          </a:p>
        </p:txBody>
      </p:sp>
      <p:cxnSp>
        <p:nvCxnSpPr>
          <p:cNvPr id="23" name="Straight Arrow Connector 22">
            <a:extLst>
              <a:ext uri="{FF2B5EF4-FFF2-40B4-BE49-F238E27FC236}">
                <a16:creationId xmlns:a16="http://schemas.microsoft.com/office/drawing/2014/main" id="{C3FD52A3-487D-49D5-A5ED-A98B25968FC6}"/>
              </a:ext>
            </a:extLst>
          </p:cNvPr>
          <p:cNvCxnSpPr>
            <a:cxnSpLocks/>
          </p:cNvCxnSpPr>
          <p:nvPr/>
        </p:nvCxnSpPr>
        <p:spPr>
          <a:xfrm>
            <a:off x="7520372" y="4444976"/>
            <a:ext cx="6085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04B4ADA-C5A3-4382-95F4-46A7521E6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86" y="1038339"/>
            <a:ext cx="2253600" cy="4877356"/>
          </a:xfrm>
          <a:prstGeom prst="rect">
            <a:avLst/>
          </a:prstGeom>
        </p:spPr>
      </p:pic>
    </p:spTree>
    <p:extLst>
      <p:ext uri="{BB962C8B-B14F-4D97-AF65-F5344CB8AC3E}">
        <p14:creationId xmlns:p14="http://schemas.microsoft.com/office/powerpoint/2010/main" val="207486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29969-3E23-4094-BB0B-5BCD7D934F6D}"/>
              </a:ext>
            </a:extLst>
          </p:cNvPr>
          <p:cNvSpPr>
            <a:spLocks noGrp="1"/>
          </p:cNvSpPr>
          <p:nvPr>
            <p:ph type="title"/>
          </p:nvPr>
        </p:nvSpPr>
        <p:spPr>
          <a:xfrm>
            <a:off x="969717" y="1747163"/>
            <a:ext cx="9967914" cy="1822514"/>
          </a:xfrm>
        </p:spPr>
        <p:txBody>
          <a:bodyPr/>
          <a:lstStyle/>
          <a:p>
            <a:br>
              <a:rPr lang="en-US" dirty="0"/>
            </a:br>
            <a:r>
              <a:rPr lang="en-US" dirty="0"/>
              <a:t>“</a:t>
            </a:r>
            <a:r>
              <a:rPr lang="en-US" dirty="0">
                <a:solidFill>
                  <a:srgbClr val="FF0000"/>
                </a:solidFill>
                <a:hlinkClick r:id="rId2">
                  <a:extLst>
                    <a:ext uri="{A12FA001-AC4F-418D-AE19-62706E023703}">
                      <ahyp:hlinkClr xmlns:ahyp="http://schemas.microsoft.com/office/drawing/2018/hyperlinkcolor" val="tx"/>
                    </a:ext>
                  </a:extLst>
                </a:hlinkClick>
              </a:rPr>
              <a:t>www.Agrikanti.in</a:t>
            </a:r>
            <a:r>
              <a:rPr lang="en-US" dirty="0"/>
              <a:t>”  </a:t>
            </a:r>
            <a:r>
              <a:rPr lang="en-US" i="1" dirty="0"/>
              <a:t>Web Application</a:t>
            </a:r>
            <a:br>
              <a:rPr lang="en-US" dirty="0"/>
            </a:br>
            <a:endParaRPr lang="en-IN" dirty="0"/>
          </a:p>
        </p:txBody>
      </p:sp>
    </p:spTree>
    <p:extLst>
      <p:ext uri="{BB962C8B-B14F-4D97-AF65-F5344CB8AC3E}">
        <p14:creationId xmlns:p14="http://schemas.microsoft.com/office/powerpoint/2010/main" val="1428693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C9A408-967D-481F-9739-4FEA630A68C6}"/>
              </a:ext>
            </a:extLst>
          </p:cNvPr>
          <p:cNvSpPr txBox="1"/>
          <p:nvPr/>
        </p:nvSpPr>
        <p:spPr>
          <a:xfrm>
            <a:off x="4525213" y="6079517"/>
            <a:ext cx="1932372" cy="338554"/>
          </a:xfrm>
          <a:prstGeom prst="rect">
            <a:avLst/>
          </a:prstGeom>
          <a:noFill/>
        </p:spPr>
        <p:txBody>
          <a:bodyPr wrap="square" rtlCol="0">
            <a:spAutoFit/>
          </a:bodyPr>
          <a:lstStyle/>
          <a:p>
            <a:pPr algn="ctr"/>
            <a:r>
              <a:rPr lang="en-IN" sz="1600" dirty="0"/>
              <a:t>img1: Homepage</a:t>
            </a:r>
          </a:p>
        </p:txBody>
      </p:sp>
      <p:pic>
        <p:nvPicPr>
          <p:cNvPr id="5" name="Picture 4">
            <a:extLst>
              <a:ext uri="{FF2B5EF4-FFF2-40B4-BE49-F238E27FC236}">
                <a16:creationId xmlns:a16="http://schemas.microsoft.com/office/drawing/2014/main" id="{7A61316D-884C-46E5-9510-DA835143B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047" y="782516"/>
            <a:ext cx="9045586" cy="4515656"/>
          </a:xfrm>
          <a:prstGeom prst="rect">
            <a:avLst/>
          </a:prstGeom>
          <a:ln w="38100" cap="sq">
            <a:solidFill>
              <a:srgbClr val="000000"/>
            </a:solidFill>
            <a:prstDash val="solid"/>
            <a:miter lim="800000"/>
          </a:ln>
          <a:effectLst/>
        </p:spPr>
      </p:pic>
    </p:spTree>
    <p:extLst>
      <p:ext uri="{BB962C8B-B14F-4D97-AF65-F5344CB8AC3E}">
        <p14:creationId xmlns:p14="http://schemas.microsoft.com/office/powerpoint/2010/main" val="2008716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038C9B-5D4E-4F1E-82E2-95791E81D217}"/>
              </a:ext>
            </a:extLst>
          </p:cNvPr>
          <p:cNvSpPr txBox="1"/>
          <p:nvPr/>
        </p:nvSpPr>
        <p:spPr>
          <a:xfrm>
            <a:off x="4220307" y="5869439"/>
            <a:ext cx="3012261" cy="338554"/>
          </a:xfrm>
          <a:prstGeom prst="rect">
            <a:avLst/>
          </a:prstGeom>
          <a:noFill/>
        </p:spPr>
        <p:txBody>
          <a:bodyPr wrap="square" rtlCol="0">
            <a:spAutoFit/>
          </a:bodyPr>
          <a:lstStyle/>
          <a:p>
            <a:pPr algn="ctr"/>
            <a:r>
              <a:rPr lang="en-IN" sz="1600" dirty="0"/>
              <a:t>img2: Website Dashboard</a:t>
            </a:r>
          </a:p>
        </p:txBody>
      </p:sp>
      <p:pic>
        <p:nvPicPr>
          <p:cNvPr id="4" name="Picture 3">
            <a:extLst>
              <a:ext uri="{FF2B5EF4-FFF2-40B4-BE49-F238E27FC236}">
                <a16:creationId xmlns:a16="http://schemas.microsoft.com/office/drawing/2014/main" id="{EE5DD8F3-DDF9-4F1A-A356-8F1DB8557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128" y="1501817"/>
            <a:ext cx="8291744" cy="3854365"/>
          </a:xfrm>
          <a:prstGeom prst="rect">
            <a:avLst/>
          </a:prstGeom>
        </p:spPr>
      </p:pic>
    </p:spTree>
    <p:extLst>
      <p:ext uri="{BB962C8B-B14F-4D97-AF65-F5344CB8AC3E}">
        <p14:creationId xmlns:p14="http://schemas.microsoft.com/office/powerpoint/2010/main" val="3695943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281DD1-3AB4-447A-80DF-E3A511496ED1}"/>
              </a:ext>
            </a:extLst>
          </p:cNvPr>
          <p:cNvSpPr txBox="1"/>
          <p:nvPr/>
        </p:nvSpPr>
        <p:spPr>
          <a:xfrm>
            <a:off x="4302768" y="5900837"/>
            <a:ext cx="3586464" cy="338554"/>
          </a:xfrm>
          <a:prstGeom prst="rect">
            <a:avLst/>
          </a:prstGeom>
          <a:noFill/>
        </p:spPr>
        <p:txBody>
          <a:bodyPr wrap="square" rtlCol="0">
            <a:spAutoFit/>
          </a:bodyPr>
          <a:lstStyle/>
          <a:p>
            <a:pPr algn="ctr"/>
            <a:r>
              <a:rPr lang="en-IN" sz="1600" dirty="0"/>
              <a:t>img3: Upload images through PC</a:t>
            </a:r>
          </a:p>
        </p:txBody>
      </p:sp>
      <p:pic>
        <p:nvPicPr>
          <p:cNvPr id="4" name="Picture 3">
            <a:extLst>
              <a:ext uri="{FF2B5EF4-FFF2-40B4-BE49-F238E27FC236}">
                <a16:creationId xmlns:a16="http://schemas.microsoft.com/office/drawing/2014/main" id="{930A969C-A8F0-4814-945A-2FB45480E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46" y="724080"/>
            <a:ext cx="9142475" cy="4895371"/>
          </a:xfrm>
          <a:prstGeom prst="rect">
            <a:avLst/>
          </a:prstGeom>
          <a:ln w="38100" cap="sq">
            <a:solidFill>
              <a:srgbClr val="000000"/>
            </a:solidFill>
            <a:prstDash val="solid"/>
            <a:miter lim="800000"/>
          </a:ln>
          <a:effectLst/>
        </p:spPr>
      </p:pic>
    </p:spTree>
    <p:extLst>
      <p:ext uri="{BB962C8B-B14F-4D97-AF65-F5344CB8AC3E}">
        <p14:creationId xmlns:p14="http://schemas.microsoft.com/office/powerpoint/2010/main" val="515215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86280-B05A-4F44-80F1-09C7700539CA}"/>
              </a:ext>
            </a:extLst>
          </p:cNvPr>
          <p:cNvSpPr txBox="1"/>
          <p:nvPr/>
        </p:nvSpPr>
        <p:spPr>
          <a:xfrm>
            <a:off x="3509767" y="5990331"/>
            <a:ext cx="5172464" cy="338554"/>
          </a:xfrm>
          <a:prstGeom prst="rect">
            <a:avLst/>
          </a:prstGeom>
          <a:noFill/>
        </p:spPr>
        <p:txBody>
          <a:bodyPr wrap="square" rtlCol="0">
            <a:spAutoFit/>
          </a:bodyPr>
          <a:lstStyle/>
          <a:p>
            <a:pPr algn="ctr"/>
            <a:r>
              <a:rPr lang="en-IN" sz="1600" dirty="0"/>
              <a:t>img4: Page to view the images uploaded</a:t>
            </a:r>
          </a:p>
        </p:txBody>
      </p:sp>
      <p:pic>
        <p:nvPicPr>
          <p:cNvPr id="3" name="Picture 2">
            <a:extLst>
              <a:ext uri="{FF2B5EF4-FFF2-40B4-BE49-F238E27FC236}">
                <a16:creationId xmlns:a16="http://schemas.microsoft.com/office/drawing/2014/main" id="{1C8AFAEE-4C9F-43C3-ABBF-F71A441C5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993" y="703384"/>
            <a:ext cx="9254271" cy="4950070"/>
          </a:xfrm>
          <a:prstGeom prst="rect">
            <a:avLst/>
          </a:prstGeom>
          <a:ln w="38100" cap="sq">
            <a:solidFill>
              <a:srgbClr val="000000"/>
            </a:solidFill>
            <a:prstDash val="solid"/>
            <a:miter lim="800000"/>
          </a:ln>
          <a:effectLst/>
        </p:spPr>
      </p:pic>
    </p:spTree>
    <p:extLst>
      <p:ext uri="{BB962C8B-B14F-4D97-AF65-F5344CB8AC3E}">
        <p14:creationId xmlns:p14="http://schemas.microsoft.com/office/powerpoint/2010/main" val="181603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4F0D-0DA1-44E7-8A07-16EA74F87685}"/>
              </a:ext>
            </a:extLst>
          </p:cNvPr>
          <p:cNvSpPr>
            <a:spLocks noGrp="1"/>
          </p:cNvSpPr>
          <p:nvPr>
            <p:ph type="title"/>
          </p:nvPr>
        </p:nvSpPr>
        <p:spPr/>
        <p:txBody>
          <a:bodyPr/>
          <a:lstStyle/>
          <a:p>
            <a:r>
              <a:rPr lang="en-IN" dirty="0"/>
              <a:t>Machine Learning</a:t>
            </a:r>
          </a:p>
        </p:txBody>
      </p:sp>
      <p:sp>
        <p:nvSpPr>
          <p:cNvPr id="3" name="Content Placeholder 2">
            <a:extLst>
              <a:ext uri="{FF2B5EF4-FFF2-40B4-BE49-F238E27FC236}">
                <a16:creationId xmlns:a16="http://schemas.microsoft.com/office/drawing/2014/main" id="{B1EB0B42-D20E-4E99-AA34-4A82C8761962}"/>
              </a:ext>
            </a:extLst>
          </p:cNvPr>
          <p:cNvSpPr>
            <a:spLocks noGrp="1"/>
          </p:cNvSpPr>
          <p:nvPr>
            <p:ph idx="1"/>
          </p:nvPr>
        </p:nvSpPr>
        <p:spPr>
          <a:xfrm>
            <a:off x="422031" y="2233246"/>
            <a:ext cx="11517923" cy="4624754"/>
          </a:xfrm>
        </p:spPr>
        <p:txBody>
          <a:bodyPr>
            <a:normAutofit fontScale="92500" lnSpcReduction="20000"/>
          </a:bodyPr>
          <a:lstStyle/>
          <a:p>
            <a:pPr>
              <a:lnSpc>
                <a:spcPct val="150000"/>
              </a:lnSpc>
            </a:pPr>
            <a:r>
              <a:rPr lang="en-US" sz="1800" b="1" i="0" u="none" strike="noStrike" dirty="0">
                <a:solidFill>
                  <a:srgbClr val="000000"/>
                </a:solidFill>
                <a:effectLst/>
                <a:latin typeface="Century Gothic (Body)"/>
              </a:rPr>
              <a:t>InceptionResNet</a:t>
            </a:r>
            <a:r>
              <a:rPr lang="en-US" sz="1800" b="0" i="0" u="none" strike="noStrike" dirty="0">
                <a:solidFill>
                  <a:srgbClr val="000000"/>
                </a:solidFill>
                <a:effectLst/>
                <a:latin typeface="Century Gothic (Body)"/>
              </a:rPr>
              <a:t> is used for transfer learning.</a:t>
            </a:r>
          </a:p>
          <a:p>
            <a:pPr>
              <a:lnSpc>
                <a:spcPct val="150000"/>
              </a:lnSpc>
            </a:pPr>
            <a:r>
              <a:rPr lang="en-US" sz="1800" b="0" i="0" u="none" strike="noStrike" dirty="0">
                <a:solidFill>
                  <a:srgbClr val="000000"/>
                </a:solidFill>
                <a:effectLst/>
                <a:latin typeface="Century Gothic (Body)"/>
              </a:rPr>
              <a:t>The model was trained on </a:t>
            </a:r>
            <a:r>
              <a:rPr lang="en-IN" sz="1800" b="1" i="0" u="none" strike="noStrike" dirty="0">
                <a:solidFill>
                  <a:srgbClr val="222222"/>
                </a:solidFill>
                <a:effectLst/>
                <a:latin typeface="Century Gothic (Body)"/>
              </a:rPr>
              <a:t>ml.g4dn.xlarge</a:t>
            </a:r>
            <a:r>
              <a:rPr lang="en-IN" sz="1800" b="0" i="0" u="none" strike="noStrike" dirty="0">
                <a:solidFill>
                  <a:srgbClr val="222222"/>
                </a:solidFill>
                <a:effectLst/>
                <a:latin typeface="Century Gothic (Body)"/>
              </a:rPr>
              <a:t> AWS instance</a:t>
            </a:r>
            <a:r>
              <a:rPr lang="en-US" sz="1800" b="0" i="0" u="none" strike="noStrike" dirty="0">
                <a:solidFill>
                  <a:srgbClr val="000000"/>
                </a:solidFill>
                <a:effectLst/>
                <a:latin typeface="Century Gothic (Body)"/>
              </a:rPr>
              <a:t>.</a:t>
            </a:r>
          </a:p>
          <a:p>
            <a:pPr>
              <a:lnSpc>
                <a:spcPct val="150000"/>
              </a:lnSpc>
            </a:pPr>
            <a:r>
              <a:rPr lang="en-US" sz="1800" b="0" i="0" u="none" strike="noStrike" dirty="0">
                <a:solidFill>
                  <a:srgbClr val="000000"/>
                </a:solidFill>
                <a:effectLst/>
                <a:latin typeface="Century Gothic (Body)"/>
              </a:rPr>
              <a:t>Images in dataset is square fitted to 299x299.</a:t>
            </a:r>
            <a:endParaRPr lang="en-US" dirty="0">
              <a:solidFill>
                <a:srgbClr val="000000"/>
              </a:solidFill>
              <a:latin typeface="Century Gothic (Body)"/>
            </a:endParaRPr>
          </a:p>
          <a:p>
            <a:pPr>
              <a:lnSpc>
                <a:spcPct val="150000"/>
              </a:lnSpc>
            </a:pPr>
            <a:r>
              <a:rPr lang="en-US" sz="1800" b="0" i="0" u="none" strike="noStrike" dirty="0">
                <a:solidFill>
                  <a:srgbClr val="000000"/>
                </a:solidFill>
                <a:effectLst/>
                <a:latin typeface="Century Gothic (Body)"/>
              </a:rPr>
              <a:t>Data Augmentation is done by rescaling, shearing, zooming and horizonta</a:t>
            </a:r>
            <a:r>
              <a:rPr lang="en-US" dirty="0">
                <a:solidFill>
                  <a:srgbClr val="000000"/>
                </a:solidFill>
                <a:latin typeface="Century Gothic (Body)"/>
              </a:rPr>
              <a:t>l</a:t>
            </a:r>
            <a:r>
              <a:rPr lang="en-US" sz="1800" b="0" i="0" u="none" strike="noStrike" dirty="0">
                <a:solidFill>
                  <a:srgbClr val="000000"/>
                </a:solidFill>
                <a:effectLst/>
                <a:latin typeface="Century Gothic (Body)"/>
              </a:rPr>
              <a:t> flip.</a:t>
            </a:r>
          </a:p>
          <a:p>
            <a:pPr>
              <a:lnSpc>
                <a:spcPct val="150000"/>
              </a:lnSpc>
            </a:pPr>
            <a:r>
              <a:rPr lang="en-US" sz="1800" b="0" i="0" u="none" strike="noStrike" dirty="0">
                <a:solidFill>
                  <a:srgbClr val="000000"/>
                </a:solidFill>
                <a:effectLst/>
                <a:latin typeface="Century Gothic (Body)"/>
              </a:rPr>
              <a:t>Trained on total 100 epochs and got accuracy about 0.97 with loss about </a:t>
            </a:r>
            <a:r>
              <a:rPr lang="en-IN" sz="1800" b="0" i="0" u="none" strike="noStrike" dirty="0">
                <a:solidFill>
                  <a:srgbClr val="000000"/>
                </a:solidFill>
                <a:effectLst/>
                <a:latin typeface="Century Gothic (Body)"/>
              </a:rPr>
              <a:t>1.09%</a:t>
            </a:r>
            <a:r>
              <a:rPr lang="en-US" sz="1800" b="0" i="0" u="none" strike="noStrike" dirty="0">
                <a:solidFill>
                  <a:srgbClr val="000000"/>
                </a:solidFill>
                <a:effectLst/>
                <a:latin typeface="Century Gothic (Body)"/>
              </a:rPr>
              <a:t>. Similarly, for maize pest accuracy is nearly about </a:t>
            </a:r>
            <a:r>
              <a:rPr lang="en-US" sz="1800" b="1" i="0" u="none" strike="noStrike" dirty="0">
                <a:solidFill>
                  <a:srgbClr val="000000"/>
                </a:solidFill>
                <a:effectLst/>
                <a:latin typeface="Century Gothic (Body)"/>
              </a:rPr>
              <a:t>98-99%</a:t>
            </a:r>
            <a:r>
              <a:rPr lang="en-US" sz="1800" b="0" i="0" u="none" strike="noStrike" dirty="0">
                <a:solidFill>
                  <a:srgbClr val="000000"/>
                </a:solidFill>
                <a:effectLst/>
                <a:latin typeface="Century Gothic (Body)"/>
              </a:rPr>
              <a:t> with </a:t>
            </a:r>
            <a:r>
              <a:rPr lang="en-US" sz="1800" b="1" i="0" u="none" strike="noStrike" dirty="0">
                <a:solidFill>
                  <a:srgbClr val="000000"/>
                </a:solidFill>
                <a:effectLst/>
                <a:latin typeface="Century Gothic (Body)"/>
              </a:rPr>
              <a:t>0.05%</a:t>
            </a:r>
            <a:r>
              <a:rPr lang="en-US" sz="1800" b="0" i="0" u="none" strike="noStrike" dirty="0">
                <a:solidFill>
                  <a:srgbClr val="000000"/>
                </a:solidFill>
                <a:effectLst/>
                <a:latin typeface="Century Gothic (Body)"/>
              </a:rPr>
              <a:t> loss.</a:t>
            </a:r>
            <a:endParaRPr lang="en-US" dirty="0">
              <a:solidFill>
                <a:srgbClr val="000000"/>
              </a:solidFill>
              <a:latin typeface="Century Gothic (Body)"/>
            </a:endParaRPr>
          </a:p>
          <a:p>
            <a:pPr>
              <a:lnSpc>
                <a:spcPct val="150000"/>
              </a:lnSpc>
            </a:pPr>
            <a:r>
              <a:rPr lang="en-US" sz="1800" b="0" i="0" u="none" strike="noStrike" dirty="0">
                <a:solidFill>
                  <a:srgbClr val="000000"/>
                </a:solidFill>
                <a:effectLst/>
                <a:latin typeface="Century Gothic (Body)"/>
              </a:rPr>
              <a:t>checkpoint is used to save best value of loss and accuracy.</a:t>
            </a:r>
          </a:p>
          <a:p>
            <a:pPr rtl="0">
              <a:lnSpc>
                <a:spcPct val="150000"/>
              </a:lnSpc>
              <a:spcBef>
                <a:spcPts val="0"/>
              </a:spcBef>
              <a:spcAft>
                <a:spcPts val="0"/>
              </a:spcAft>
            </a:pPr>
            <a:r>
              <a:rPr lang="en-US" sz="1800" b="1" i="0" u="none" strike="noStrike" dirty="0">
                <a:solidFill>
                  <a:srgbClr val="000000"/>
                </a:solidFill>
                <a:effectLst/>
                <a:latin typeface="Century Gothic (Body)"/>
              </a:rPr>
              <a:t>'Adam</a:t>
            </a:r>
            <a:r>
              <a:rPr lang="en-US" sz="1800" b="0" i="0" u="none" strike="noStrike" dirty="0">
                <a:solidFill>
                  <a:srgbClr val="000000"/>
                </a:solidFill>
                <a:effectLst/>
                <a:latin typeface="Century Gothic (Body)"/>
              </a:rPr>
              <a:t>' optimizer is used and 'categorical cross entropy' loss function is used.</a:t>
            </a:r>
            <a:endParaRPr lang="en-US" b="0" dirty="0">
              <a:effectLst/>
              <a:latin typeface="Century Gothic (Body)"/>
            </a:endParaRPr>
          </a:p>
          <a:p>
            <a:pPr rtl="0">
              <a:lnSpc>
                <a:spcPct val="150000"/>
              </a:lnSpc>
              <a:spcBef>
                <a:spcPts val="0"/>
              </a:spcBef>
              <a:spcAft>
                <a:spcPts val="0"/>
              </a:spcAft>
            </a:pPr>
            <a:r>
              <a:rPr lang="en-US" sz="1800" b="0" i="0" u="none" strike="noStrike" dirty="0">
                <a:solidFill>
                  <a:srgbClr val="000000"/>
                </a:solidFill>
                <a:effectLst/>
                <a:latin typeface="Century Gothic (Body)"/>
              </a:rPr>
              <a:t>Trained model saved in ‘.h5’ hdf5 file which is converted into optimized .tflite model for deployment </a:t>
            </a:r>
            <a:r>
              <a:rPr lang="en-US" dirty="0">
                <a:solidFill>
                  <a:srgbClr val="000000"/>
                </a:solidFill>
                <a:latin typeface="Century Gothic (Body)"/>
              </a:rPr>
              <a:t>purpose.</a:t>
            </a:r>
            <a:br>
              <a:rPr lang="en-US" dirty="0">
                <a:latin typeface="Century Gothic (Body)"/>
              </a:rPr>
            </a:br>
            <a:endParaRPr lang="en-IN" dirty="0">
              <a:latin typeface="Century Gothic (Body)"/>
            </a:endParaRPr>
          </a:p>
        </p:txBody>
      </p:sp>
    </p:spTree>
    <p:extLst>
      <p:ext uri="{BB962C8B-B14F-4D97-AF65-F5344CB8AC3E}">
        <p14:creationId xmlns:p14="http://schemas.microsoft.com/office/powerpoint/2010/main" val="386001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E7F2B9-3534-4DB1-97B5-E3117F2438E5}"/>
              </a:ext>
            </a:extLst>
          </p:cNvPr>
          <p:cNvSpPr txBox="1"/>
          <p:nvPr/>
        </p:nvSpPr>
        <p:spPr>
          <a:xfrm>
            <a:off x="3587688" y="2810896"/>
            <a:ext cx="4885677" cy="307777"/>
          </a:xfrm>
          <a:prstGeom prst="rect">
            <a:avLst/>
          </a:prstGeom>
          <a:noFill/>
        </p:spPr>
        <p:txBody>
          <a:bodyPr wrap="square" rtlCol="0">
            <a:spAutoFit/>
          </a:bodyPr>
          <a:lstStyle/>
          <a:p>
            <a:pPr algn="ctr"/>
            <a:r>
              <a:rPr lang="en-US" sz="1400" dirty="0">
                <a:solidFill>
                  <a:srgbClr val="222222"/>
                </a:solidFill>
              </a:rPr>
              <a:t>FIG: Represents final epochs of rice pest model</a:t>
            </a:r>
            <a:endParaRPr lang="en-IN" sz="1400" dirty="0"/>
          </a:p>
        </p:txBody>
      </p:sp>
      <p:pic>
        <p:nvPicPr>
          <p:cNvPr id="1026" name="Picture 2">
            <a:extLst>
              <a:ext uri="{FF2B5EF4-FFF2-40B4-BE49-F238E27FC236}">
                <a16:creationId xmlns:a16="http://schemas.microsoft.com/office/drawing/2014/main" id="{9AF2A726-B8BD-4348-8C0B-741E0FEF9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534821"/>
            <a:ext cx="5943600" cy="21524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3161ECC-AF08-48AA-9B40-6567F42EA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07499"/>
            <a:ext cx="5943600" cy="21524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3A183A-5C8C-4FD3-9267-0A47C70E8F46}"/>
              </a:ext>
            </a:extLst>
          </p:cNvPr>
          <p:cNvSpPr txBox="1"/>
          <p:nvPr/>
        </p:nvSpPr>
        <p:spPr>
          <a:xfrm>
            <a:off x="3048740" y="6129839"/>
            <a:ext cx="6094520" cy="307777"/>
          </a:xfrm>
          <a:prstGeom prst="rect">
            <a:avLst/>
          </a:prstGeom>
          <a:noFill/>
        </p:spPr>
        <p:txBody>
          <a:bodyPr wrap="square">
            <a:spAutoFit/>
          </a:bodyPr>
          <a:lstStyle/>
          <a:p>
            <a:pPr algn="ctr"/>
            <a:r>
              <a:rPr lang="en-US" sz="1400" dirty="0">
                <a:cs typeface="Times New Roman" panose="02020603050405020304" pitchFamily="18" charset="0"/>
              </a:rPr>
              <a:t>FIG: Represents final epochs of maize pest model</a:t>
            </a:r>
            <a:endParaRPr lang="en-IN" sz="1400" dirty="0">
              <a:cs typeface="Times New Roman" panose="02020603050405020304" pitchFamily="18" charset="0"/>
            </a:endParaRPr>
          </a:p>
        </p:txBody>
      </p:sp>
    </p:spTree>
    <p:extLst>
      <p:ext uri="{BB962C8B-B14F-4D97-AF65-F5344CB8AC3E}">
        <p14:creationId xmlns:p14="http://schemas.microsoft.com/office/powerpoint/2010/main" val="3682504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5DE3B3-6F69-4BA8-A15A-BCD03FCFDB93}"/>
              </a:ext>
            </a:extLst>
          </p:cNvPr>
          <p:cNvSpPr txBox="1"/>
          <p:nvPr/>
        </p:nvSpPr>
        <p:spPr>
          <a:xfrm>
            <a:off x="3574742" y="6289484"/>
            <a:ext cx="5042516" cy="338554"/>
          </a:xfrm>
          <a:prstGeom prst="rect">
            <a:avLst/>
          </a:prstGeom>
          <a:noFill/>
        </p:spPr>
        <p:txBody>
          <a:bodyPr wrap="square" rtlCol="0">
            <a:spAutoFit/>
          </a:bodyPr>
          <a:lstStyle/>
          <a:p>
            <a:pPr algn="ctr"/>
            <a:r>
              <a:rPr lang="en-IN" sz="1600" dirty="0"/>
              <a:t>Fig: </a:t>
            </a:r>
            <a:r>
              <a:rPr lang="en-US" sz="1600" dirty="0"/>
              <a:t>Represents performance of rice pest model</a:t>
            </a:r>
            <a:endParaRPr lang="en-IN" sz="1600" dirty="0"/>
          </a:p>
        </p:txBody>
      </p:sp>
      <p:pic>
        <p:nvPicPr>
          <p:cNvPr id="2050" name="Picture 2">
            <a:extLst>
              <a:ext uri="{FF2B5EF4-FFF2-40B4-BE49-F238E27FC236}">
                <a16:creationId xmlns:a16="http://schemas.microsoft.com/office/drawing/2014/main" id="{EFEF912C-B50D-4463-AB37-4631292C8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767" y="651484"/>
            <a:ext cx="3331114" cy="24911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8EF00E-16BC-4016-AA61-E1DDBAF19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917" y="651484"/>
            <a:ext cx="3375615" cy="24911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4D6AEAC-0C98-4B7A-895A-8210AF2EB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767" y="3470483"/>
            <a:ext cx="3331113" cy="24911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A0D1923-4C17-4B20-8CFC-BE3655158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917" y="3470483"/>
            <a:ext cx="3376474" cy="24911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76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3BFA-8933-43BC-BDF6-3CD721D254D9}"/>
              </a:ext>
            </a:extLst>
          </p:cNvPr>
          <p:cNvSpPr>
            <a:spLocks noGrp="1"/>
          </p:cNvSpPr>
          <p:nvPr>
            <p:ph type="title"/>
          </p:nvPr>
        </p:nvSpPr>
        <p:spPr/>
        <p:txBody>
          <a:bodyPr/>
          <a:lstStyle/>
          <a:p>
            <a:r>
              <a:rPr lang="en-IN" dirty="0"/>
              <a:t>Introduction</a:t>
            </a:r>
          </a:p>
        </p:txBody>
      </p:sp>
      <p:graphicFrame>
        <p:nvGraphicFramePr>
          <p:cNvPr id="5" name="Chart 4">
            <a:extLst>
              <a:ext uri="{FF2B5EF4-FFF2-40B4-BE49-F238E27FC236}">
                <a16:creationId xmlns:a16="http://schemas.microsoft.com/office/drawing/2014/main" id="{A09A22EE-8A2D-43C5-B821-775B8AAB6398}"/>
              </a:ext>
            </a:extLst>
          </p:cNvPr>
          <p:cNvGraphicFramePr/>
          <p:nvPr>
            <p:extLst>
              <p:ext uri="{D42A27DB-BD31-4B8C-83A1-F6EECF244321}">
                <p14:modId xmlns:p14="http://schemas.microsoft.com/office/powerpoint/2010/main" val="2939641529"/>
              </p:ext>
            </p:extLst>
          </p:nvPr>
        </p:nvGraphicFramePr>
        <p:xfrm>
          <a:off x="256373" y="2888478"/>
          <a:ext cx="5938378" cy="3480591"/>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5">
            <a:extLst>
              <a:ext uri="{FF2B5EF4-FFF2-40B4-BE49-F238E27FC236}">
                <a16:creationId xmlns:a16="http://schemas.microsoft.com/office/drawing/2014/main" id="{105AA3AA-42AE-42DC-BD45-497863F537A1}"/>
              </a:ext>
            </a:extLst>
          </p:cNvPr>
          <p:cNvSpPr>
            <a:spLocks noGrp="1"/>
          </p:cNvSpPr>
          <p:nvPr>
            <p:ph idx="1"/>
          </p:nvPr>
        </p:nvSpPr>
        <p:spPr>
          <a:xfrm>
            <a:off x="372438" y="2313353"/>
            <a:ext cx="10780673" cy="3765569"/>
          </a:xfrm>
        </p:spPr>
        <p:txBody>
          <a:bodyPr>
            <a:normAutofit fontScale="92500"/>
          </a:bodyPr>
          <a:lstStyle/>
          <a:p>
            <a:pPr algn="just">
              <a:lnSpc>
                <a:spcPct val="150000"/>
              </a:lnSpc>
            </a:pPr>
            <a:r>
              <a:rPr lang="en-US" dirty="0"/>
              <a:t>Diseases and pests in plants cause major production and economic losses in agricultural industry.</a:t>
            </a:r>
          </a:p>
          <a:p>
            <a:pPr algn="just">
              <a:lnSpc>
                <a:spcPct val="150000"/>
              </a:lnSpc>
            </a:pPr>
            <a:endParaRPr lang="en-US" dirty="0"/>
          </a:p>
          <a:p>
            <a:pPr algn="just">
              <a:lnSpc>
                <a:spcPct val="150000"/>
              </a:lnSpc>
            </a:pPr>
            <a:r>
              <a:rPr lang="en-US" dirty="0"/>
              <a:t>Average 21% of the crop yield is lost due</a:t>
            </a:r>
          </a:p>
          <a:p>
            <a:pPr marL="0" indent="0" algn="just">
              <a:lnSpc>
                <a:spcPct val="150000"/>
              </a:lnSpc>
              <a:buNone/>
            </a:pPr>
            <a:r>
              <a:rPr lang="en-US" dirty="0"/>
              <a:t>     to outbreak of Pests and Diseases.</a:t>
            </a:r>
          </a:p>
          <a:p>
            <a:pPr marL="0" indent="0" algn="just">
              <a:lnSpc>
                <a:spcPct val="150000"/>
              </a:lnSpc>
              <a:buNone/>
            </a:pPr>
            <a:endParaRPr lang="en-US" dirty="0"/>
          </a:p>
          <a:p>
            <a:pPr algn="just">
              <a:lnSpc>
                <a:spcPct val="150000"/>
              </a:lnSpc>
            </a:pPr>
            <a:r>
              <a:rPr lang="en-US" dirty="0"/>
              <a:t>Annual monetary loss in India is </a:t>
            </a:r>
          </a:p>
          <a:p>
            <a:pPr marL="0" indent="0" algn="just">
              <a:lnSpc>
                <a:spcPct val="150000"/>
              </a:lnSpc>
              <a:buNone/>
            </a:pPr>
            <a:r>
              <a:rPr lang="en-US" dirty="0"/>
              <a:t>      Rs.60,000 crores.</a:t>
            </a:r>
          </a:p>
          <a:p>
            <a:pPr algn="just">
              <a:lnSpc>
                <a:spcPct val="150000"/>
              </a:lnSpc>
            </a:pPr>
            <a:endParaRPr lang="en-US" dirty="0"/>
          </a:p>
          <a:p>
            <a:pPr algn="just">
              <a:lnSpc>
                <a:spcPct val="150000"/>
              </a:lnSpc>
            </a:pPr>
            <a:endParaRPr lang="en-US" dirty="0"/>
          </a:p>
          <a:p>
            <a:pPr algn="just">
              <a:lnSpc>
                <a:spcPct val="150000"/>
              </a:lnSpc>
            </a:pPr>
            <a:endParaRPr lang="en-US" dirty="0"/>
          </a:p>
          <a:p>
            <a:pPr algn="just">
              <a:lnSpc>
                <a:spcPct val="150000"/>
              </a:lnSpc>
            </a:pPr>
            <a:endParaRPr lang="en-US" dirty="0"/>
          </a:p>
          <a:p>
            <a:pPr algn="just">
              <a:lnSpc>
                <a:spcPct val="150000"/>
              </a:lnSpc>
            </a:pPr>
            <a:endParaRPr lang="en-US" dirty="0"/>
          </a:p>
          <a:p>
            <a:pPr algn="just">
              <a:lnSpc>
                <a:spcPct val="150000"/>
              </a:lnSpc>
            </a:pPr>
            <a:endParaRPr lang="en-US" dirty="0"/>
          </a:p>
          <a:p>
            <a:endParaRPr lang="en-IN" dirty="0"/>
          </a:p>
        </p:txBody>
      </p:sp>
      <p:graphicFrame>
        <p:nvGraphicFramePr>
          <p:cNvPr id="13" name="Chart 12">
            <a:extLst>
              <a:ext uri="{FF2B5EF4-FFF2-40B4-BE49-F238E27FC236}">
                <a16:creationId xmlns:a16="http://schemas.microsoft.com/office/drawing/2014/main" id="{0027F7D7-00B7-4EA4-86A3-014D9951A545}"/>
              </a:ext>
            </a:extLst>
          </p:cNvPr>
          <p:cNvGraphicFramePr/>
          <p:nvPr>
            <p:extLst>
              <p:ext uri="{D42A27DB-BD31-4B8C-83A1-F6EECF244321}">
                <p14:modId xmlns:p14="http://schemas.microsoft.com/office/powerpoint/2010/main" val="3453554231"/>
              </p:ext>
            </p:extLst>
          </p:nvPr>
        </p:nvGraphicFramePr>
        <p:xfrm>
          <a:off x="5361722" y="2661808"/>
          <a:ext cx="5907454" cy="35621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0830999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261DBCA-AC21-4EEF-9FEE-3AD1B21A0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203" y="696671"/>
            <a:ext cx="3268322" cy="22987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898BEB8-25FF-416C-8C02-12C746592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06" y="696671"/>
            <a:ext cx="3268322" cy="22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793F457-9B2A-4374-8867-9932F0F0E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203" y="3154079"/>
            <a:ext cx="3268322" cy="22987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A004B71-9711-4668-86E4-BB80166C0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022" y="3154079"/>
            <a:ext cx="3186206" cy="22987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970C235-937F-459D-AC78-ACB1FE84CADA}"/>
              </a:ext>
            </a:extLst>
          </p:cNvPr>
          <p:cNvSpPr txBox="1"/>
          <p:nvPr/>
        </p:nvSpPr>
        <p:spPr>
          <a:xfrm>
            <a:off x="3043762" y="6093014"/>
            <a:ext cx="6094520" cy="369332"/>
          </a:xfrm>
          <a:prstGeom prst="rect">
            <a:avLst/>
          </a:prstGeom>
          <a:noFill/>
        </p:spPr>
        <p:txBody>
          <a:bodyPr wrap="square">
            <a:spAutoFit/>
          </a:bodyPr>
          <a:lstStyle/>
          <a:p>
            <a:pPr algn="ctr"/>
            <a:r>
              <a:rPr lang="en-IN" sz="1800" dirty="0"/>
              <a:t>Fig: </a:t>
            </a:r>
            <a:r>
              <a:rPr lang="en-US" sz="1800" dirty="0"/>
              <a:t>Represents performance of </a:t>
            </a:r>
            <a:r>
              <a:rPr lang="en-US" dirty="0"/>
              <a:t>maize</a:t>
            </a:r>
            <a:r>
              <a:rPr lang="en-US" sz="1800" dirty="0"/>
              <a:t> pest model</a:t>
            </a:r>
            <a:endParaRPr lang="en-IN" sz="1800" dirty="0"/>
          </a:p>
        </p:txBody>
      </p:sp>
    </p:spTree>
    <p:extLst>
      <p:ext uri="{BB962C8B-B14F-4D97-AF65-F5344CB8AC3E}">
        <p14:creationId xmlns:p14="http://schemas.microsoft.com/office/powerpoint/2010/main" val="3547633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E9A8-0F58-462A-BD35-634C8E70916B}"/>
              </a:ext>
            </a:extLst>
          </p:cNvPr>
          <p:cNvSpPr>
            <a:spLocks noGrp="1"/>
          </p:cNvSpPr>
          <p:nvPr>
            <p:ph type="title"/>
          </p:nvPr>
        </p:nvSpPr>
        <p:spPr>
          <a:xfrm>
            <a:off x="1128577" y="2045351"/>
            <a:ext cx="8825660" cy="1822514"/>
          </a:xfrm>
        </p:spPr>
        <p:txBody>
          <a:bodyPr/>
          <a:lstStyle/>
          <a:p>
            <a:r>
              <a:rPr lang="en-US" dirty="0">
                <a:solidFill>
                  <a:srgbClr val="FF0000"/>
                </a:solidFill>
              </a:rPr>
              <a:t>Kisansathi</a:t>
            </a:r>
            <a:r>
              <a:rPr lang="en-US" dirty="0"/>
              <a:t> Application</a:t>
            </a:r>
            <a:br>
              <a:rPr lang="en-US" dirty="0"/>
            </a:br>
            <a:endParaRPr lang="en-IN" dirty="0"/>
          </a:p>
        </p:txBody>
      </p:sp>
    </p:spTree>
    <p:extLst>
      <p:ext uri="{BB962C8B-B14F-4D97-AF65-F5344CB8AC3E}">
        <p14:creationId xmlns:p14="http://schemas.microsoft.com/office/powerpoint/2010/main" val="3200760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0EA69-6BF6-4D13-9B27-81339D8B2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66" y="430825"/>
            <a:ext cx="2862000" cy="5712075"/>
          </a:xfrm>
          <a:prstGeom prst="rect">
            <a:avLst/>
          </a:prstGeom>
        </p:spPr>
      </p:pic>
      <p:pic>
        <p:nvPicPr>
          <p:cNvPr id="5" name="Picture 4">
            <a:extLst>
              <a:ext uri="{FF2B5EF4-FFF2-40B4-BE49-F238E27FC236}">
                <a16:creationId xmlns:a16="http://schemas.microsoft.com/office/drawing/2014/main" id="{07676521-A267-4C8E-B619-36FB12F7E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955" y="424864"/>
            <a:ext cx="2862000" cy="5718036"/>
          </a:xfrm>
          <a:prstGeom prst="rect">
            <a:avLst/>
          </a:prstGeom>
        </p:spPr>
      </p:pic>
      <p:pic>
        <p:nvPicPr>
          <p:cNvPr id="7" name="Picture 6">
            <a:extLst>
              <a:ext uri="{FF2B5EF4-FFF2-40B4-BE49-F238E27FC236}">
                <a16:creationId xmlns:a16="http://schemas.microsoft.com/office/drawing/2014/main" id="{D4D4ECB7-BDCA-4824-8419-421F0C35C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1219" y="424864"/>
            <a:ext cx="2862000" cy="5702138"/>
          </a:xfrm>
          <a:prstGeom prst="rect">
            <a:avLst/>
          </a:prstGeom>
        </p:spPr>
      </p:pic>
      <p:sp>
        <p:nvSpPr>
          <p:cNvPr id="8" name="TextBox 7">
            <a:extLst>
              <a:ext uri="{FF2B5EF4-FFF2-40B4-BE49-F238E27FC236}">
                <a16:creationId xmlns:a16="http://schemas.microsoft.com/office/drawing/2014/main" id="{CECAD35C-BFF7-4767-A8A9-CEB109795882}"/>
              </a:ext>
            </a:extLst>
          </p:cNvPr>
          <p:cNvSpPr txBox="1"/>
          <p:nvPr/>
        </p:nvSpPr>
        <p:spPr>
          <a:xfrm>
            <a:off x="4601769" y="6240709"/>
            <a:ext cx="1932372" cy="338554"/>
          </a:xfrm>
          <a:prstGeom prst="rect">
            <a:avLst/>
          </a:prstGeom>
          <a:noFill/>
        </p:spPr>
        <p:txBody>
          <a:bodyPr wrap="square" rtlCol="0">
            <a:spAutoFit/>
          </a:bodyPr>
          <a:lstStyle/>
          <a:p>
            <a:pPr algn="ctr"/>
            <a:r>
              <a:rPr lang="en-IN" sz="1600" dirty="0"/>
              <a:t>img2: Chatting</a:t>
            </a:r>
          </a:p>
        </p:txBody>
      </p:sp>
      <p:sp>
        <p:nvSpPr>
          <p:cNvPr id="9" name="TextBox 8">
            <a:extLst>
              <a:ext uri="{FF2B5EF4-FFF2-40B4-BE49-F238E27FC236}">
                <a16:creationId xmlns:a16="http://schemas.microsoft.com/office/drawing/2014/main" id="{6138D07E-8C10-4CFB-A5DB-6229B80F1518}"/>
              </a:ext>
            </a:extLst>
          </p:cNvPr>
          <p:cNvSpPr txBox="1"/>
          <p:nvPr/>
        </p:nvSpPr>
        <p:spPr>
          <a:xfrm>
            <a:off x="8006033" y="6240709"/>
            <a:ext cx="1932372" cy="338554"/>
          </a:xfrm>
          <a:prstGeom prst="rect">
            <a:avLst/>
          </a:prstGeom>
          <a:noFill/>
        </p:spPr>
        <p:txBody>
          <a:bodyPr wrap="square" rtlCol="0">
            <a:spAutoFit/>
          </a:bodyPr>
          <a:lstStyle/>
          <a:p>
            <a:pPr algn="ctr"/>
            <a:r>
              <a:rPr lang="en-IN" sz="1600" dirty="0"/>
              <a:t>img3: Profile</a:t>
            </a:r>
          </a:p>
        </p:txBody>
      </p:sp>
      <p:sp>
        <p:nvSpPr>
          <p:cNvPr id="10" name="TextBox 9">
            <a:extLst>
              <a:ext uri="{FF2B5EF4-FFF2-40B4-BE49-F238E27FC236}">
                <a16:creationId xmlns:a16="http://schemas.microsoft.com/office/drawing/2014/main" id="{A684D03A-DA38-4F09-B4EC-6D40E15057C7}"/>
              </a:ext>
            </a:extLst>
          </p:cNvPr>
          <p:cNvSpPr txBox="1"/>
          <p:nvPr/>
        </p:nvSpPr>
        <p:spPr>
          <a:xfrm>
            <a:off x="1132380" y="6240709"/>
            <a:ext cx="1932372" cy="338554"/>
          </a:xfrm>
          <a:prstGeom prst="rect">
            <a:avLst/>
          </a:prstGeom>
          <a:noFill/>
        </p:spPr>
        <p:txBody>
          <a:bodyPr wrap="square" rtlCol="0">
            <a:spAutoFit/>
          </a:bodyPr>
          <a:lstStyle/>
          <a:p>
            <a:pPr algn="ctr"/>
            <a:r>
              <a:rPr lang="en-IN" sz="1600" dirty="0"/>
              <a:t>img1: Detection</a:t>
            </a:r>
          </a:p>
        </p:txBody>
      </p:sp>
    </p:spTree>
    <p:extLst>
      <p:ext uri="{BB962C8B-B14F-4D97-AF65-F5344CB8AC3E}">
        <p14:creationId xmlns:p14="http://schemas.microsoft.com/office/powerpoint/2010/main" val="394258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5780D1-06C8-41B8-BA86-FED3444C56EC}"/>
              </a:ext>
            </a:extLst>
          </p:cNvPr>
          <p:cNvSpPr txBox="1">
            <a:spLocks/>
          </p:cNvSpPr>
          <p:nvPr/>
        </p:nvSpPr>
        <p:spPr>
          <a:xfrm>
            <a:off x="929618" y="2722036"/>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dirty="0"/>
              <a:t>System Architecture</a:t>
            </a:r>
            <a:endParaRPr lang="en-IN" sz="3400" dirty="0"/>
          </a:p>
        </p:txBody>
      </p:sp>
    </p:spTree>
    <p:extLst>
      <p:ext uri="{BB962C8B-B14F-4D97-AF65-F5344CB8AC3E}">
        <p14:creationId xmlns:p14="http://schemas.microsoft.com/office/powerpoint/2010/main" val="329148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D2059A-7753-4A5B-8433-BCFD618D21DE}"/>
              </a:ext>
            </a:extLst>
          </p:cNvPr>
          <p:cNvSpPr txBox="1"/>
          <p:nvPr/>
        </p:nvSpPr>
        <p:spPr>
          <a:xfrm>
            <a:off x="3692769" y="6175372"/>
            <a:ext cx="4422901" cy="369332"/>
          </a:xfrm>
          <a:prstGeom prst="rect">
            <a:avLst/>
          </a:prstGeom>
          <a:noFill/>
        </p:spPr>
        <p:txBody>
          <a:bodyPr wrap="square" rtlCol="0">
            <a:spAutoFit/>
          </a:bodyPr>
          <a:lstStyle/>
          <a:p>
            <a:pPr algn="ctr"/>
            <a:r>
              <a:rPr lang="en-US" dirty="0"/>
              <a:t>Fig : System Architecture for Kisansathi </a:t>
            </a:r>
          </a:p>
        </p:txBody>
      </p:sp>
      <p:pic>
        <p:nvPicPr>
          <p:cNvPr id="5" name="Picture 4">
            <a:extLst>
              <a:ext uri="{FF2B5EF4-FFF2-40B4-BE49-F238E27FC236}">
                <a16:creationId xmlns:a16="http://schemas.microsoft.com/office/drawing/2014/main" id="{516599C5-1A51-460F-9D48-280B606BA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485" y="188623"/>
            <a:ext cx="8216431" cy="5775419"/>
          </a:xfrm>
          <a:prstGeom prst="rect">
            <a:avLst/>
          </a:prstGeom>
        </p:spPr>
      </p:pic>
    </p:spTree>
    <p:extLst>
      <p:ext uri="{BB962C8B-B14F-4D97-AF65-F5344CB8AC3E}">
        <p14:creationId xmlns:p14="http://schemas.microsoft.com/office/powerpoint/2010/main" val="358532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69DD3-99B8-492F-B708-8E47F7779F10}"/>
              </a:ext>
            </a:extLst>
          </p:cNvPr>
          <p:cNvSpPr>
            <a:spLocks noGrp="1"/>
          </p:cNvSpPr>
          <p:nvPr>
            <p:ph type="title"/>
          </p:nvPr>
        </p:nvSpPr>
        <p:spPr/>
        <p:txBody>
          <a:bodyPr/>
          <a:lstStyle/>
          <a:p>
            <a:r>
              <a:rPr lang="en-US" dirty="0"/>
              <a:t>Result Analysis</a:t>
            </a:r>
            <a:endParaRPr lang="en-IN" dirty="0"/>
          </a:p>
        </p:txBody>
      </p:sp>
      <p:sp>
        <p:nvSpPr>
          <p:cNvPr id="3" name="Content Placeholder 2">
            <a:extLst>
              <a:ext uri="{FF2B5EF4-FFF2-40B4-BE49-F238E27FC236}">
                <a16:creationId xmlns:a16="http://schemas.microsoft.com/office/drawing/2014/main" id="{7EC2475F-7612-4614-887E-0CFFF6329125}"/>
              </a:ext>
            </a:extLst>
          </p:cNvPr>
          <p:cNvSpPr>
            <a:spLocks noGrp="1"/>
          </p:cNvSpPr>
          <p:nvPr>
            <p:ph idx="1"/>
          </p:nvPr>
        </p:nvSpPr>
        <p:spPr>
          <a:xfrm>
            <a:off x="455735" y="2130993"/>
            <a:ext cx="11405088" cy="4436860"/>
          </a:xfrm>
        </p:spPr>
        <p:txBody>
          <a:bodyPr>
            <a:normAutofit/>
          </a:bodyPr>
          <a:lstStyle/>
          <a:p>
            <a:pPr algn="just"/>
            <a:endParaRPr lang="en-US" dirty="0"/>
          </a:p>
          <a:p>
            <a:pPr algn="just">
              <a:lnSpc>
                <a:spcPct val="150000"/>
              </a:lnSpc>
            </a:pPr>
            <a:r>
              <a:rPr lang="en-IN" i="1" dirty="0"/>
              <a:t>‘Agrikanti’ </a:t>
            </a:r>
            <a:r>
              <a:rPr lang="en-IN" dirty="0"/>
              <a:t>application is published and users started using it by uploading images of various infected crops. </a:t>
            </a:r>
          </a:p>
          <a:p>
            <a:pPr algn="just">
              <a:lnSpc>
                <a:spcPct val="150000"/>
              </a:lnSpc>
            </a:pPr>
            <a:r>
              <a:rPr lang="en-IN" dirty="0"/>
              <a:t>An Agrikanti website is hosted and live therefore, admins can upload their images, monitor all data and sort images accordingly.</a:t>
            </a:r>
          </a:p>
          <a:p>
            <a:pPr algn="just">
              <a:lnSpc>
                <a:spcPct val="150000"/>
              </a:lnSpc>
            </a:pPr>
            <a:r>
              <a:rPr lang="en-IN" dirty="0"/>
              <a:t>Sorted and useful data further got trained under Machine Learning. </a:t>
            </a:r>
          </a:p>
          <a:p>
            <a:pPr algn="just">
              <a:lnSpc>
                <a:spcPct val="150000"/>
              </a:lnSpc>
            </a:pPr>
            <a:r>
              <a:rPr lang="en-IN" i="1" dirty="0"/>
              <a:t>‘Kisansathi’ </a:t>
            </a:r>
            <a:r>
              <a:rPr lang="en-IN" dirty="0"/>
              <a:t>app uses that ML trained data for real time experience.</a:t>
            </a:r>
          </a:p>
          <a:p>
            <a:pPr algn="just">
              <a:lnSpc>
                <a:spcPct val="150000"/>
              </a:lnSpc>
            </a:pPr>
            <a:r>
              <a:rPr lang="en-IN" i="1" dirty="0"/>
              <a:t>‘Kisansathi’ </a:t>
            </a:r>
            <a:r>
              <a:rPr lang="en-IN" dirty="0"/>
              <a:t>is integrated with various feature, real time communication is one of them.</a:t>
            </a:r>
          </a:p>
        </p:txBody>
      </p:sp>
    </p:spTree>
    <p:extLst>
      <p:ext uri="{BB962C8B-B14F-4D97-AF65-F5344CB8AC3E}">
        <p14:creationId xmlns:p14="http://schemas.microsoft.com/office/powerpoint/2010/main" val="471089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612AC-6774-48BF-97E2-6D5E2D03AFB7}"/>
              </a:ext>
            </a:extLst>
          </p:cNvPr>
          <p:cNvSpPr>
            <a:spLocks noGrp="1"/>
          </p:cNvSpPr>
          <p:nvPr>
            <p:ph type="title"/>
          </p:nvPr>
        </p:nvSpPr>
        <p:spPr>
          <a:xfrm>
            <a:off x="1154954" y="1833033"/>
            <a:ext cx="8825660" cy="1822514"/>
          </a:xfrm>
        </p:spPr>
        <p:txBody>
          <a:bodyPr/>
          <a:lstStyle/>
          <a:p>
            <a:r>
              <a:rPr lang="en-IN" dirty="0">
                <a:solidFill>
                  <a:srgbClr val="FF0000"/>
                </a:solidFill>
              </a:rPr>
              <a:t>Thank You!</a:t>
            </a:r>
          </a:p>
        </p:txBody>
      </p:sp>
    </p:spTree>
    <p:extLst>
      <p:ext uri="{BB962C8B-B14F-4D97-AF65-F5344CB8AC3E}">
        <p14:creationId xmlns:p14="http://schemas.microsoft.com/office/powerpoint/2010/main" val="273202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50DDC1E-9BBE-4882-8F80-CF83C77D3DF0}"/>
              </a:ext>
            </a:extLst>
          </p:cNvPr>
          <p:cNvSpPr>
            <a:spLocks noGrp="1"/>
          </p:cNvSpPr>
          <p:nvPr>
            <p:ph idx="1"/>
          </p:nvPr>
        </p:nvSpPr>
        <p:spPr>
          <a:xfrm>
            <a:off x="398815" y="2761762"/>
            <a:ext cx="11462008" cy="3973146"/>
          </a:xfrm>
        </p:spPr>
        <p:txBody>
          <a:bodyPr/>
          <a:lstStyle/>
          <a:p>
            <a:pPr algn="just"/>
            <a:r>
              <a:rPr lang="en-US" i="0" dirty="0">
                <a:solidFill>
                  <a:srgbClr val="424242"/>
                </a:solidFill>
                <a:effectLst/>
                <a:latin typeface="Century Gothic (Body)"/>
              </a:rPr>
              <a:t>Insects and diseases are the two main biological factors for losing crop yield and causing economic loss to farmers.</a:t>
            </a:r>
          </a:p>
          <a:p>
            <a:pPr marL="0" indent="0">
              <a:buNone/>
            </a:pPr>
            <a:endParaRPr lang="en-US" i="0" dirty="0">
              <a:solidFill>
                <a:srgbClr val="424242"/>
              </a:solidFill>
              <a:effectLst/>
              <a:latin typeface="Century Gothic (Body)"/>
            </a:endParaRPr>
          </a:p>
          <a:p>
            <a:pPr algn="just"/>
            <a:r>
              <a:rPr lang="en-US" i="0" dirty="0">
                <a:solidFill>
                  <a:srgbClr val="424242"/>
                </a:solidFill>
                <a:effectLst/>
                <a:latin typeface="Century Gothic (Body)"/>
              </a:rPr>
              <a:t>Importan</a:t>
            </a:r>
            <a:r>
              <a:rPr lang="en-US" dirty="0">
                <a:solidFill>
                  <a:srgbClr val="424242"/>
                </a:solidFill>
                <a:latin typeface="Century Gothic (Body)"/>
              </a:rPr>
              <a:t>t agricultural crops are threatened </a:t>
            </a:r>
          </a:p>
          <a:p>
            <a:pPr marL="0" indent="0" algn="just">
              <a:buNone/>
            </a:pPr>
            <a:r>
              <a:rPr lang="en-US" dirty="0">
                <a:solidFill>
                  <a:srgbClr val="424242"/>
                </a:solidFill>
                <a:latin typeface="Century Gothic (Body)"/>
              </a:rPr>
              <a:t>     by a wide variety of plant disease</a:t>
            </a:r>
          </a:p>
          <a:p>
            <a:pPr marL="0" indent="0" algn="just">
              <a:buNone/>
            </a:pPr>
            <a:r>
              <a:rPr lang="en-US" dirty="0">
                <a:solidFill>
                  <a:srgbClr val="424242"/>
                </a:solidFill>
                <a:latin typeface="Century Gothic (Body)"/>
              </a:rPr>
              <a:t>     and pests.</a:t>
            </a:r>
            <a:endParaRPr lang="en-US" i="0" dirty="0">
              <a:solidFill>
                <a:srgbClr val="424242"/>
              </a:solidFill>
              <a:effectLst/>
              <a:latin typeface="Century Gothic (Body)"/>
            </a:endParaRPr>
          </a:p>
          <a:p>
            <a:pPr marL="0" indent="0">
              <a:buNone/>
            </a:pPr>
            <a:endParaRPr lang="en-IN" dirty="0"/>
          </a:p>
          <a:p>
            <a:endParaRPr lang="en-US" dirty="0"/>
          </a:p>
        </p:txBody>
      </p:sp>
      <p:graphicFrame>
        <p:nvGraphicFramePr>
          <p:cNvPr id="12" name="Content Placeholder 5">
            <a:extLst>
              <a:ext uri="{FF2B5EF4-FFF2-40B4-BE49-F238E27FC236}">
                <a16:creationId xmlns:a16="http://schemas.microsoft.com/office/drawing/2014/main" id="{0E014EFF-A9EC-4AAC-97B0-2B8DB03CDBF4}"/>
              </a:ext>
            </a:extLst>
          </p:cNvPr>
          <p:cNvGraphicFramePr>
            <a:graphicFrameLocks/>
          </p:cNvGraphicFramePr>
          <p:nvPr>
            <p:extLst>
              <p:ext uri="{D42A27DB-BD31-4B8C-83A1-F6EECF244321}">
                <p14:modId xmlns:p14="http://schemas.microsoft.com/office/powerpoint/2010/main" val="2944312797"/>
              </p:ext>
            </p:extLst>
          </p:nvPr>
        </p:nvGraphicFramePr>
        <p:xfrm>
          <a:off x="5060095" y="3332284"/>
          <a:ext cx="7131905" cy="32531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3436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1C5FD52A-9E3C-4E9A-A46C-9793CC6BE70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8">
            <a:extLst>
              <a:ext uri="{FF2B5EF4-FFF2-40B4-BE49-F238E27FC236}">
                <a16:creationId xmlns:a16="http://schemas.microsoft.com/office/drawing/2014/main" id="{EED5A2FB-7407-4FBE-8264-69400F300B9D}"/>
              </a:ext>
            </a:extLst>
          </p:cNvPr>
          <p:cNvSpPr>
            <a:spLocks noChangeArrowheads="1"/>
          </p:cNvSpPr>
          <p:nvPr/>
        </p:nvSpPr>
        <p:spPr bwMode="auto">
          <a:xfrm>
            <a:off x="0" y="464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Content Placeholder 2">
            <a:extLst>
              <a:ext uri="{FF2B5EF4-FFF2-40B4-BE49-F238E27FC236}">
                <a16:creationId xmlns:a16="http://schemas.microsoft.com/office/drawing/2014/main" id="{424C52FE-B48F-4F46-BAB5-788CAF618837}"/>
              </a:ext>
            </a:extLst>
          </p:cNvPr>
          <p:cNvSpPr>
            <a:spLocks noGrp="1"/>
          </p:cNvSpPr>
          <p:nvPr>
            <p:ph idx="1"/>
          </p:nvPr>
        </p:nvSpPr>
        <p:spPr>
          <a:xfrm>
            <a:off x="399134" y="2561492"/>
            <a:ext cx="11604747" cy="3927232"/>
          </a:xfrm>
        </p:spPr>
        <p:txBody>
          <a:bodyPr>
            <a:noAutofit/>
          </a:bodyPr>
          <a:lstStyle/>
          <a:p>
            <a:pPr>
              <a:lnSpc>
                <a:spcPct val="200000"/>
              </a:lnSpc>
            </a:pPr>
            <a:r>
              <a:rPr lang="en-IN" dirty="0"/>
              <a:t>Damage to crops due to pest and disease infestation accounts 40% of total agriculture production.</a:t>
            </a:r>
          </a:p>
          <a:p>
            <a:pPr>
              <a:lnSpc>
                <a:spcPct val="200000"/>
              </a:lnSpc>
            </a:pPr>
            <a:r>
              <a:rPr lang="en-IN" dirty="0"/>
              <a:t>Due to lack of right diagnosis at right time expected pest/disease control is not achieved leading to monetary loss as well as environmental pollution due to improper and excess use of agrochemical.</a:t>
            </a:r>
          </a:p>
          <a:p>
            <a:pPr>
              <a:lnSpc>
                <a:spcPct val="200000"/>
              </a:lnSpc>
            </a:pPr>
            <a:r>
              <a:rPr lang="en-IN" dirty="0"/>
              <a:t>However, crop losses can be minimized, and specific treatment can be tailored to combat specific pathogens if plant diseases are correctly diagnosed and identified early</a:t>
            </a:r>
          </a:p>
          <a:p>
            <a:pPr>
              <a:lnSpc>
                <a:spcPct val="200000"/>
              </a:lnSpc>
            </a:pPr>
            <a:r>
              <a:rPr lang="en-IN" dirty="0"/>
              <a:t>This can be reached by using automation method for early diagnosis of disease.</a:t>
            </a:r>
          </a:p>
        </p:txBody>
      </p:sp>
    </p:spTree>
    <p:extLst>
      <p:ext uri="{BB962C8B-B14F-4D97-AF65-F5344CB8AC3E}">
        <p14:creationId xmlns:p14="http://schemas.microsoft.com/office/powerpoint/2010/main" val="1671498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96EC4B-1072-408C-9956-89AAA534CFBF}"/>
              </a:ext>
            </a:extLst>
          </p:cNvPr>
          <p:cNvSpPr>
            <a:spLocks noGrp="1"/>
          </p:cNvSpPr>
          <p:nvPr>
            <p:ph type="title"/>
          </p:nvPr>
        </p:nvSpPr>
        <p:spPr>
          <a:xfrm>
            <a:off x="1004197" y="964790"/>
            <a:ext cx="8761413" cy="706964"/>
          </a:xfrm>
        </p:spPr>
        <p:txBody>
          <a:bodyPr/>
          <a:lstStyle/>
          <a:p>
            <a:r>
              <a:rPr lang="en-IN" dirty="0"/>
              <a:t>Limitations of Existing Work</a:t>
            </a:r>
          </a:p>
        </p:txBody>
      </p:sp>
      <p:sp>
        <p:nvSpPr>
          <p:cNvPr id="6" name="Content Placeholder 2">
            <a:extLst>
              <a:ext uri="{FF2B5EF4-FFF2-40B4-BE49-F238E27FC236}">
                <a16:creationId xmlns:a16="http://schemas.microsoft.com/office/drawing/2014/main" id="{C96A5877-EDF5-41CE-9A44-796B100AE394}"/>
              </a:ext>
            </a:extLst>
          </p:cNvPr>
          <p:cNvSpPr>
            <a:spLocks noGrp="1"/>
          </p:cNvSpPr>
          <p:nvPr>
            <p:ph idx="1"/>
          </p:nvPr>
        </p:nvSpPr>
        <p:spPr>
          <a:xfrm>
            <a:off x="532344" y="2715086"/>
            <a:ext cx="8092910" cy="3964940"/>
          </a:xfrm>
        </p:spPr>
        <p:txBody>
          <a:bodyPr>
            <a:normAutofit/>
          </a:bodyPr>
          <a:lstStyle/>
          <a:p>
            <a:pPr algn="just">
              <a:lnSpc>
                <a:spcPct val="150000"/>
              </a:lnSpc>
            </a:pPr>
            <a:r>
              <a:rPr lang="en-IN" dirty="0"/>
              <a:t>Detection of small biological objects (about 2mm) over a big farm area is a challenge.</a:t>
            </a:r>
          </a:p>
          <a:p>
            <a:pPr algn="just">
              <a:lnSpc>
                <a:spcPct val="150000"/>
              </a:lnSpc>
            </a:pPr>
            <a:r>
              <a:rPr lang="en-IN" dirty="0"/>
              <a:t>Traditional way of identifying and confirming such diseases is by visual observations from time to time (weekly/daily) which is difficult and not accurate. </a:t>
            </a:r>
          </a:p>
          <a:p>
            <a:pPr algn="just">
              <a:lnSpc>
                <a:spcPct val="150000"/>
              </a:lnSpc>
            </a:pPr>
            <a:r>
              <a:rPr lang="en-IN" dirty="0"/>
              <a:t>Capturing images and detecting pests and diseases in real time is not yet implemented on full scale.</a:t>
            </a:r>
          </a:p>
          <a:p>
            <a:pPr algn="just">
              <a:lnSpc>
                <a:spcPct val="150000"/>
              </a:lnSpc>
            </a:pPr>
            <a:endParaRPr lang="en-IN" dirty="0"/>
          </a:p>
        </p:txBody>
      </p:sp>
      <p:pic>
        <p:nvPicPr>
          <p:cNvPr id="3" name="Picture 2">
            <a:extLst>
              <a:ext uri="{FF2B5EF4-FFF2-40B4-BE49-F238E27FC236}">
                <a16:creationId xmlns:a16="http://schemas.microsoft.com/office/drawing/2014/main" id="{A34BDECA-B460-449B-A6BF-FEAB0EB0B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8862" y="2109737"/>
            <a:ext cx="3294184" cy="2245360"/>
          </a:xfrm>
          <a:prstGeom prst="ellipse">
            <a:avLst/>
          </a:prstGeom>
          <a:ln>
            <a:noFill/>
          </a:ln>
          <a:effectLst>
            <a:softEdge rad="112500"/>
          </a:effectLst>
        </p:spPr>
      </p:pic>
      <p:pic>
        <p:nvPicPr>
          <p:cNvPr id="7" name="Picture 6">
            <a:extLst>
              <a:ext uri="{FF2B5EF4-FFF2-40B4-BE49-F238E27FC236}">
                <a16:creationId xmlns:a16="http://schemas.microsoft.com/office/drawing/2014/main" id="{66342D2D-AB03-4C91-B5AE-0B09E5E2D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408" y="4482804"/>
            <a:ext cx="3294184" cy="2197222"/>
          </a:xfrm>
          <a:prstGeom prst="ellipse">
            <a:avLst/>
          </a:prstGeom>
          <a:ln>
            <a:noFill/>
          </a:ln>
          <a:effectLst>
            <a:softEdge rad="112500"/>
          </a:effectLst>
        </p:spPr>
      </p:pic>
    </p:spTree>
    <p:extLst>
      <p:ext uri="{BB962C8B-B14F-4D97-AF65-F5344CB8AC3E}">
        <p14:creationId xmlns:p14="http://schemas.microsoft.com/office/powerpoint/2010/main" val="197586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9A86-2658-4AE4-B636-FCFD3F444D52}"/>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F6D634BF-7B5B-44ED-A699-F67BF274EC9F}"/>
              </a:ext>
            </a:extLst>
          </p:cNvPr>
          <p:cNvSpPr>
            <a:spLocks noGrp="1"/>
          </p:cNvSpPr>
          <p:nvPr>
            <p:ph idx="1"/>
          </p:nvPr>
        </p:nvSpPr>
        <p:spPr>
          <a:xfrm>
            <a:off x="1154954" y="2603499"/>
            <a:ext cx="10350506" cy="4028119"/>
          </a:xfrm>
        </p:spPr>
        <p:txBody>
          <a:bodyPr>
            <a:normAutofit/>
          </a:bodyPr>
          <a:lstStyle/>
          <a:p>
            <a:pPr marL="0" indent="0">
              <a:buNone/>
            </a:pPr>
            <a:r>
              <a:rPr lang="en-US" dirty="0"/>
              <a:t>	</a:t>
            </a:r>
          </a:p>
          <a:p>
            <a:pPr marL="0" indent="0" algn="just">
              <a:buNone/>
            </a:pPr>
            <a:r>
              <a:rPr lang="en-US" dirty="0"/>
              <a:t>	 To maintain crop health, prevention of crop losses is necessary. In this era of modern agriculture, we are facing the problem of different pests and diseases. To overcome this we are introducing some farmer friendly applications, for getting real-time diagnosis.   </a:t>
            </a:r>
            <a:endParaRPr lang="en-IN" dirty="0"/>
          </a:p>
        </p:txBody>
      </p:sp>
      <p:pic>
        <p:nvPicPr>
          <p:cNvPr id="5" name="Picture 4">
            <a:extLst>
              <a:ext uri="{FF2B5EF4-FFF2-40B4-BE49-F238E27FC236}">
                <a16:creationId xmlns:a16="http://schemas.microsoft.com/office/drawing/2014/main" id="{593B06EB-EA24-4367-8A47-4BCD4AF2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592" y="4099433"/>
            <a:ext cx="3376246" cy="2532185"/>
          </a:xfrm>
          <a:prstGeom prst="ellipse">
            <a:avLst/>
          </a:prstGeom>
          <a:ln>
            <a:noFill/>
          </a:ln>
          <a:effectLst>
            <a:softEdge rad="112500"/>
          </a:effectLst>
        </p:spPr>
      </p:pic>
      <p:pic>
        <p:nvPicPr>
          <p:cNvPr id="7" name="Picture 6">
            <a:extLst>
              <a:ext uri="{FF2B5EF4-FFF2-40B4-BE49-F238E27FC236}">
                <a16:creationId xmlns:a16="http://schemas.microsoft.com/office/drawing/2014/main" id="{732AB0E0-D407-4356-8157-3A85F71D0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786" y="4301658"/>
            <a:ext cx="3406540" cy="2329960"/>
          </a:xfrm>
          <a:prstGeom prst="ellipse">
            <a:avLst/>
          </a:prstGeom>
          <a:ln>
            <a:noFill/>
          </a:ln>
          <a:effectLst>
            <a:softEdge rad="112500"/>
          </a:effectLst>
        </p:spPr>
      </p:pic>
    </p:spTree>
    <p:extLst>
      <p:ext uri="{BB962C8B-B14F-4D97-AF65-F5344CB8AC3E}">
        <p14:creationId xmlns:p14="http://schemas.microsoft.com/office/powerpoint/2010/main" val="1171351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6034-6792-4A9B-8389-B4716803EE82}"/>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B351BF19-5EEE-4D62-A002-7515092D67CA}"/>
              </a:ext>
            </a:extLst>
          </p:cNvPr>
          <p:cNvSpPr>
            <a:spLocks noGrp="1"/>
          </p:cNvSpPr>
          <p:nvPr>
            <p:ph idx="1"/>
          </p:nvPr>
        </p:nvSpPr>
        <p:spPr>
          <a:xfrm>
            <a:off x="1154955" y="2452578"/>
            <a:ext cx="9351854" cy="4132859"/>
          </a:xfrm>
        </p:spPr>
        <p:txBody>
          <a:bodyPr>
            <a:normAutofit/>
          </a:bodyPr>
          <a:lstStyle/>
          <a:p>
            <a:pPr marL="342900" lvl="0" indent="-342900" algn="just">
              <a:lnSpc>
                <a:spcPct val="150000"/>
              </a:lnSpc>
              <a:buFont typeface="+mj-lt"/>
              <a:buAutoNum type="arabicPeriod"/>
            </a:pPr>
            <a:r>
              <a:rPr lang="en-IN" dirty="0">
                <a:effectLst/>
                <a:latin typeface="Century Gothic (Body)"/>
                <a:ea typeface="Calibri" panose="020F0502020204030204" pitchFamily="34" charset="0"/>
                <a:cs typeface="Times New Roman" panose="02020603050405020304" pitchFamily="18" charset="0"/>
              </a:rPr>
              <a:t>To create an android application which work remotely as interface for farmers to upload images of infected plants.</a:t>
            </a:r>
            <a:r>
              <a:rPr lang="en-IN" b="1" dirty="0">
                <a:effectLst/>
                <a:latin typeface="Century Gothic (Body)"/>
                <a:ea typeface="Calibri" panose="020F0502020204030204" pitchFamily="34" charset="0"/>
                <a:cs typeface="Times New Roman" panose="02020603050405020304" pitchFamily="18" charset="0"/>
              </a:rPr>
              <a:t> </a:t>
            </a:r>
          </a:p>
          <a:p>
            <a:pPr marL="342900" lvl="0" indent="-342900" algn="just">
              <a:lnSpc>
                <a:spcPct val="150000"/>
              </a:lnSpc>
              <a:buFont typeface="+mj-lt"/>
              <a:buAutoNum type="arabicPeriod"/>
            </a:pPr>
            <a:r>
              <a:rPr lang="en-IN" dirty="0">
                <a:effectLst/>
                <a:latin typeface="Century Gothic (Body)"/>
                <a:ea typeface="Calibri" panose="020F0502020204030204" pitchFamily="34" charset="0"/>
                <a:cs typeface="Times New Roman" panose="02020603050405020304" pitchFamily="18" charset="0"/>
              </a:rPr>
              <a:t>To create a website </a:t>
            </a:r>
            <a:r>
              <a:rPr lang="en-IN" dirty="0">
                <a:latin typeface="Century Gothic (Body)"/>
                <a:ea typeface="Calibri" panose="020F0502020204030204" pitchFamily="34" charset="0"/>
                <a:cs typeface="Times New Roman" panose="02020603050405020304" pitchFamily="18" charset="0"/>
              </a:rPr>
              <a:t>t</a:t>
            </a:r>
            <a:r>
              <a:rPr lang="en-IN" dirty="0">
                <a:effectLst/>
                <a:latin typeface="Century Gothic (Body)"/>
                <a:ea typeface="Calibri" panose="020F0502020204030204" pitchFamily="34" charset="0"/>
                <a:cs typeface="Times New Roman" panose="02020603050405020304" pitchFamily="18" charset="0"/>
              </a:rPr>
              <a:t>hrough which professors</a:t>
            </a:r>
            <a:r>
              <a:rPr lang="en-IN" dirty="0">
                <a:latin typeface="Century Gothic (Body)"/>
                <a:ea typeface="Calibri" panose="020F0502020204030204" pitchFamily="34" charset="0"/>
                <a:cs typeface="Times New Roman" panose="02020603050405020304" pitchFamily="18" charset="0"/>
              </a:rPr>
              <a:t>/researchers</a:t>
            </a:r>
            <a:r>
              <a:rPr lang="en-IN" dirty="0">
                <a:effectLst/>
                <a:latin typeface="Century Gothic (Body)"/>
                <a:ea typeface="Calibri" panose="020F0502020204030204" pitchFamily="34" charset="0"/>
                <a:cs typeface="Times New Roman" panose="02020603050405020304" pitchFamily="18" charset="0"/>
              </a:rPr>
              <a:t> can upload their images as well as they can monitor and sort those images.</a:t>
            </a:r>
          </a:p>
          <a:p>
            <a:pPr marL="342900" lvl="0" indent="-342900" algn="just">
              <a:lnSpc>
                <a:spcPct val="150000"/>
              </a:lnSpc>
              <a:buFont typeface="+mj-lt"/>
              <a:buAutoNum type="arabicPeriod"/>
            </a:pPr>
            <a:r>
              <a:rPr lang="en-IN" dirty="0">
                <a:effectLst/>
                <a:latin typeface="Century Gothic (Body)"/>
                <a:ea typeface="Calibri" panose="020F0502020204030204" pitchFamily="34" charset="0"/>
                <a:cs typeface="Times New Roman" panose="02020603050405020304" pitchFamily="18" charset="0"/>
              </a:rPr>
              <a:t>To predict disease and pest, if any on the plant. </a:t>
            </a:r>
          </a:p>
          <a:p>
            <a:pPr marL="342900" lvl="0" indent="-342900" algn="just">
              <a:lnSpc>
                <a:spcPct val="150000"/>
              </a:lnSpc>
              <a:buFont typeface="+mj-lt"/>
              <a:buAutoNum type="arabicPeriod"/>
            </a:pPr>
            <a:r>
              <a:rPr lang="en-IN" dirty="0">
                <a:latin typeface="Century Gothic (Body)"/>
                <a:ea typeface="Calibri" panose="020F0502020204030204" pitchFamily="34" charset="0"/>
                <a:cs typeface="Times New Roman" panose="02020603050405020304" pitchFamily="18" charset="0"/>
              </a:rPr>
              <a:t>Creating one-to-one communication feature for real time diagnosis.</a:t>
            </a:r>
            <a:endParaRPr lang="en-IN" dirty="0">
              <a:effectLst/>
              <a:latin typeface="Century Gothic (Body)"/>
              <a:ea typeface="Calibri" panose="020F0502020204030204" pitchFamily="34" charset="0"/>
              <a:cs typeface="Times New Roman" panose="02020603050405020304" pitchFamily="18" charset="0"/>
            </a:endParaRPr>
          </a:p>
          <a:p>
            <a:pPr marL="0" indent="0">
              <a:buNone/>
            </a:pPr>
            <a:endParaRPr lang="en-IN" dirty="0">
              <a:latin typeface="Century Gothic (Body)"/>
            </a:endParaRPr>
          </a:p>
        </p:txBody>
      </p:sp>
    </p:spTree>
    <p:extLst>
      <p:ext uri="{BB962C8B-B14F-4D97-AF65-F5344CB8AC3E}">
        <p14:creationId xmlns:p14="http://schemas.microsoft.com/office/powerpoint/2010/main" val="2243601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1FE1-44CB-469D-91F4-914A4B6460B0}"/>
              </a:ext>
            </a:extLst>
          </p:cNvPr>
          <p:cNvSpPr>
            <a:spLocks noGrp="1"/>
          </p:cNvSpPr>
          <p:nvPr>
            <p:ph type="title"/>
          </p:nvPr>
        </p:nvSpPr>
        <p:spPr>
          <a:xfrm>
            <a:off x="1137369" y="1456267"/>
            <a:ext cx="8825660" cy="1822514"/>
          </a:xfrm>
        </p:spPr>
        <p:txBody>
          <a:bodyPr/>
          <a:lstStyle/>
          <a:p>
            <a:r>
              <a:rPr lang="en-IN" dirty="0"/>
              <a:t>Main Module</a:t>
            </a:r>
            <a:endParaRPr lang="en-US" dirty="0"/>
          </a:p>
        </p:txBody>
      </p:sp>
    </p:spTree>
    <p:extLst>
      <p:ext uri="{BB962C8B-B14F-4D97-AF65-F5344CB8AC3E}">
        <p14:creationId xmlns:p14="http://schemas.microsoft.com/office/powerpoint/2010/main" val="195454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FD394-EF97-4038-A9D9-A8D396A5B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396" y="685921"/>
            <a:ext cx="9052780" cy="5486158"/>
          </a:xfrm>
          <a:prstGeom prst="rect">
            <a:avLst/>
          </a:prstGeom>
        </p:spPr>
      </p:pic>
    </p:spTree>
    <p:extLst>
      <p:ext uri="{BB962C8B-B14F-4D97-AF65-F5344CB8AC3E}">
        <p14:creationId xmlns:p14="http://schemas.microsoft.com/office/powerpoint/2010/main" val="7507258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Override1.xml><?xml version="1.0" encoding="utf-8"?>
<a:themeOverride xmlns:a="http://schemas.openxmlformats.org/drawingml/2006/main">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1140</TotalTime>
  <Words>760</Words>
  <Application>Microsoft Office PowerPoint</Application>
  <PresentationFormat>Widescreen</PresentationFormat>
  <Paragraphs>95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Century Gothic</vt:lpstr>
      <vt:lpstr>Century Gothic (Body)</vt:lpstr>
      <vt:lpstr>Wingdings 3</vt:lpstr>
      <vt:lpstr>Ion Boardroom</vt:lpstr>
      <vt:lpstr>Automated crop Pests and Disease Detection using Deep Learning Techniques </vt:lpstr>
      <vt:lpstr>Introduction</vt:lpstr>
      <vt:lpstr>PowerPoint Presentation</vt:lpstr>
      <vt:lpstr>PowerPoint Presentation</vt:lpstr>
      <vt:lpstr>Limitations of Existing Work</vt:lpstr>
      <vt:lpstr>Problem Statement</vt:lpstr>
      <vt:lpstr>Objectives</vt:lpstr>
      <vt:lpstr>Main Module</vt:lpstr>
      <vt:lpstr>PowerPoint Presentation</vt:lpstr>
      <vt:lpstr>Agrikanti Application </vt:lpstr>
      <vt:lpstr>PowerPoint Presentation</vt:lpstr>
      <vt:lpstr> “www.Agrikanti.in”  Web Application </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Kisansathi Application </vt:lpstr>
      <vt:lpstr>PowerPoint Presentation</vt:lpstr>
      <vt:lpstr>PowerPoint Presentation</vt:lpstr>
      <vt:lpstr>PowerPoint Presentation</vt:lpstr>
      <vt:lpstr>Result 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Prathamesh _</dc:creator>
  <cp:lastModifiedBy>Jinendra Gambhir</cp:lastModifiedBy>
  <cp:revision>83</cp:revision>
  <dcterms:created xsi:type="dcterms:W3CDTF">2020-11-26T05:26:28Z</dcterms:created>
  <dcterms:modified xsi:type="dcterms:W3CDTF">2021-08-13T13:17:38Z</dcterms:modified>
</cp:coreProperties>
</file>